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8"/>
    <a:srgbClr val="0BD0D9"/>
    <a:srgbClr val="CCEEF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707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6366A-3EFF-4556-950D-0DC26953E4D6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C035BF0-7BE7-4D7C-9FAE-185A288999A4}">
      <dgm:prSet phldrT="[Текст]"/>
      <dgm:spPr/>
      <dgm:t>
        <a:bodyPr/>
        <a:lstStyle/>
        <a:p>
          <a:r>
            <a:rPr lang="ru-RU" dirty="0" smtClean="0"/>
            <a:t>1. Радиозонды</a:t>
          </a:r>
          <a:endParaRPr lang="ru-RU" dirty="0"/>
        </a:p>
      </dgm:t>
    </dgm:pt>
    <dgm:pt modelId="{AEA284E6-6C48-4269-900D-29BE2A925D7F}" type="parTrans" cxnId="{BA4DB5A7-C808-4D96-89CE-CD138FB93753}">
      <dgm:prSet/>
      <dgm:spPr/>
      <dgm:t>
        <a:bodyPr/>
        <a:lstStyle/>
        <a:p>
          <a:endParaRPr lang="ru-RU"/>
        </a:p>
      </dgm:t>
    </dgm:pt>
    <dgm:pt modelId="{F492F8B9-3791-4CB4-830F-BF8B5082088C}" type="sibTrans" cxnId="{BA4DB5A7-C808-4D96-89CE-CD138FB93753}">
      <dgm:prSet/>
      <dgm:spPr/>
      <dgm:t>
        <a:bodyPr/>
        <a:lstStyle/>
        <a:p>
          <a:endParaRPr lang="ru-RU"/>
        </a:p>
      </dgm:t>
    </dgm:pt>
    <dgm:pt modelId="{CF3E73BD-EFAF-44B1-974A-3915E027928F}">
      <dgm:prSet phldrT="[Текст]"/>
      <dgm:spPr/>
      <dgm:t>
        <a:bodyPr/>
        <a:lstStyle/>
        <a:p>
          <a:r>
            <a:rPr lang="ru-RU" dirty="0" smtClean="0"/>
            <a:t>2. Радиолокационное</a:t>
          </a:r>
          <a:endParaRPr lang="ru-RU" dirty="0"/>
        </a:p>
      </dgm:t>
    </dgm:pt>
    <dgm:pt modelId="{90353BDD-ECA4-4375-8E21-1221248333AF}" type="parTrans" cxnId="{07ED0B67-8F04-4B62-A262-B1C5A3F7ED5D}">
      <dgm:prSet/>
      <dgm:spPr/>
      <dgm:t>
        <a:bodyPr/>
        <a:lstStyle/>
        <a:p>
          <a:endParaRPr lang="ru-RU"/>
        </a:p>
      </dgm:t>
    </dgm:pt>
    <dgm:pt modelId="{E10B6F71-F497-42A8-974E-02C96285DE61}" type="sibTrans" cxnId="{07ED0B67-8F04-4B62-A262-B1C5A3F7ED5D}">
      <dgm:prSet/>
      <dgm:spPr/>
      <dgm:t>
        <a:bodyPr/>
        <a:lstStyle/>
        <a:p>
          <a:endParaRPr lang="ru-RU"/>
        </a:p>
      </dgm:t>
    </dgm:pt>
    <dgm:pt modelId="{F15CB4EF-CB84-418F-B706-D7547F40E85F}">
      <dgm:prSet phldrT="[Текст]"/>
      <dgm:spPr/>
      <dgm:t>
        <a:bodyPr/>
        <a:lstStyle/>
        <a:p>
          <a:r>
            <a:rPr lang="ru-RU" dirty="0" smtClean="0"/>
            <a:t>3. Акустическое</a:t>
          </a:r>
          <a:endParaRPr lang="ru-RU" dirty="0"/>
        </a:p>
      </dgm:t>
    </dgm:pt>
    <dgm:pt modelId="{EF8A86B9-C210-4EC3-BFA0-65BF1FF4E408}" type="parTrans" cxnId="{B2BAC394-A9C2-496B-AB58-78A0059DDA0B}">
      <dgm:prSet/>
      <dgm:spPr/>
      <dgm:t>
        <a:bodyPr/>
        <a:lstStyle/>
        <a:p>
          <a:endParaRPr lang="ru-RU"/>
        </a:p>
      </dgm:t>
    </dgm:pt>
    <dgm:pt modelId="{FB8AD1AA-D6B6-4466-B41B-D2F26E5E808F}" type="sibTrans" cxnId="{B2BAC394-A9C2-496B-AB58-78A0059DDA0B}">
      <dgm:prSet/>
      <dgm:spPr/>
      <dgm:t>
        <a:bodyPr/>
        <a:lstStyle/>
        <a:p>
          <a:endParaRPr lang="ru-RU"/>
        </a:p>
      </dgm:t>
    </dgm:pt>
    <dgm:pt modelId="{87128559-347D-45BC-BD57-1A2B72954C13}">
      <dgm:prSet phldrT="[Текст]"/>
      <dgm:spPr/>
      <dgm:t>
        <a:bodyPr/>
        <a:lstStyle/>
        <a:p>
          <a:r>
            <a:rPr lang="ru-RU" dirty="0" smtClean="0"/>
            <a:t>5. Ракетное</a:t>
          </a:r>
          <a:endParaRPr lang="ru-RU" dirty="0"/>
        </a:p>
      </dgm:t>
    </dgm:pt>
    <dgm:pt modelId="{B603CDF6-5395-4A75-947D-9ECEC2523432}" type="parTrans" cxnId="{2613AF43-46A1-4246-8F32-B68C6B50FBAD}">
      <dgm:prSet/>
      <dgm:spPr/>
      <dgm:t>
        <a:bodyPr/>
        <a:lstStyle/>
        <a:p>
          <a:endParaRPr lang="ru-RU"/>
        </a:p>
      </dgm:t>
    </dgm:pt>
    <dgm:pt modelId="{E087485E-CBEB-46C9-AE05-2CD71B322D42}" type="sibTrans" cxnId="{2613AF43-46A1-4246-8F32-B68C6B50FBAD}">
      <dgm:prSet/>
      <dgm:spPr/>
      <dgm:t>
        <a:bodyPr/>
        <a:lstStyle/>
        <a:p>
          <a:endParaRPr lang="ru-RU"/>
        </a:p>
      </dgm:t>
    </dgm:pt>
    <dgm:pt modelId="{37E76F3D-317B-4EAF-B0B6-42F0800EC429}">
      <dgm:prSet phldrT="[Текст]"/>
      <dgm:spPr/>
      <dgm:t>
        <a:bodyPr/>
        <a:lstStyle/>
        <a:p>
          <a:r>
            <a:rPr lang="ru-RU" dirty="0" smtClean="0"/>
            <a:t>4. Оптическое</a:t>
          </a:r>
          <a:endParaRPr lang="ru-RU" dirty="0"/>
        </a:p>
      </dgm:t>
    </dgm:pt>
    <dgm:pt modelId="{FFA81900-ECCE-462F-981B-4F22DE80DB9B}" type="parTrans" cxnId="{164B3BFA-0710-450B-B550-F2BFA230D2B0}">
      <dgm:prSet/>
      <dgm:spPr/>
      <dgm:t>
        <a:bodyPr/>
        <a:lstStyle/>
        <a:p>
          <a:endParaRPr lang="ru-RU"/>
        </a:p>
      </dgm:t>
    </dgm:pt>
    <dgm:pt modelId="{0D78716E-8B43-4237-B844-94FE54E61BA2}" type="sibTrans" cxnId="{164B3BFA-0710-450B-B550-F2BFA230D2B0}">
      <dgm:prSet/>
      <dgm:spPr/>
      <dgm:t>
        <a:bodyPr/>
        <a:lstStyle/>
        <a:p>
          <a:endParaRPr lang="ru-RU"/>
        </a:p>
      </dgm:t>
    </dgm:pt>
    <dgm:pt modelId="{79A82FBB-B5D0-4658-951B-400B09B7DAA5}">
      <dgm:prSet phldrT="[Текст]"/>
      <dgm:spPr/>
      <dgm:t>
        <a:bodyPr/>
        <a:lstStyle/>
        <a:p>
          <a:r>
            <a:rPr lang="ru-RU" dirty="0" smtClean="0"/>
            <a:t>6. Спутниковое</a:t>
          </a:r>
          <a:endParaRPr lang="ru-RU" dirty="0"/>
        </a:p>
      </dgm:t>
    </dgm:pt>
    <dgm:pt modelId="{F639E407-5947-439D-9AF2-99962689CE5F}" type="parTrans" cxnId="{2E4B3EB0-25E8-4F59-B783-55E1E23A0AF5}">
      <dgm:prSet/>
      <dgm:spPr/>
      <dgm:t>
        <a:bodyPr/>
        <a:lstStyle/>
        <a:p>
          <a:endParaRPr lang="ru-RU"/>
        </a:p>
      </dgm:t>
    </dgm:pt>
    <dgm:pt modelId="{4AF71ACC-1795-467E-B674-A05B21F4247A}" type="sibTrans" cxnId="{2E4B3EB0-25E8-4F59-B783-55E1E23A0AF5}">
      <dgm:prSet/>
      <dgm:spPr/>
      <dgm:t>
        <a:bodyPr/>
        <a:lstStyle/>
        <a:p>
          <a:endParaRPr lang="ru-RU"/>
        </a:p>
      </dgm:t>
    </dgm:pt>
    <dgm:pt modelId="{07087B82-094E-47AA-AD5F-9043DE2A9F87}" type="pres">
      <dgm:prSet presAssocID="{35E6366A-3EFF-4556-950D-0DC26953E4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078E404-BC89-4FDD-B664-50A3884FC6FF}" type="pres">
      <dgm:prSet presAssocID="{35E6366A-3EFF-4556-950D-0DC26953E4D6}" presName="Name1" presStyleCnt="0"/>
      <dgm:spPr/>
    </dgm:pt>
    <dgm:pt modelId="{0F0E5D83-84AD-487A-AC70-661A2A322EA9}" type="pres">
      <dgm:prSet presAssocID="{35E6366A-3EFF-4556-950D-0DC26953E4D6}" presName="cycle" presStyleCnt="0"/>
      <dgm:spPr/>
    </dgm:pt>
    <dgm:pt modelId="{F6A3AAC9-537A-407C-B9B2-6917F7138A6B}" type="pres">
      <dgm:prSet presAssocID="{35E6366A-3EFF-4556-950D-0DC26953E4D6}" presName="srcNode" presStyleLbl="node1" presStyleIdx="0" presStyleCnt="6"/>
      <dgm:spPr/>
    </dgm:pt>
    <dgm:pt modelId="{9DD73260-8160-4FEE-9FF9-16CF352E563F}" type="pres">
      <dgm:prSet presAssocID="{35E6366A-3EFF-4556-950D-0DC26953E4D6}" presName="conn" presStyleLbl="parChTrans1D2" presStyleIdx="0" presStyleCnt="1"/>
      <dgm:spPr/>
      <dgm:t>
        <a:bodyPr/>
        <a:lstStyle/>
        <a:p>
          <a:endParaRPr lang="ru-RU"/>
        </a:p>
      </dgm:t>
    </dgm:pt>
    <dgm:pt modelId="{3E060276-A7F0-4EA5-BF1B-CA993F72536C}" type="pres">
      <dgm:prSet presAssocID="{35E6366A-3EFF-4556-950D-0DC26953E4D6}" presName="extraNode" presStyleLbl="node1" presStyleIdx="0" presStyleCnt="6"/>
      <dgm:spPr/>
    </dgm:pt>
    <dgm:pt modelId="{BEC65C2A-4837-4F21-B9F2-A18D4410D937}" type="pres">
      <dgm:prSet presAssocID="{35E6366A-3EFF-4556-950D-0DC26953E4D6}" presName="dstNode" presStyleLbl="node1" presStyleIdx="0" presStyleCnt="6"/>
      <dgm:spPr/>
    </dgm:pt>
    <dgm:pt modelId="{C6B639D0-9CAA-4A3E-9625-3356C83C86BF}" type="pres">
      <dgm:prSet presAssocID="{3C035BF0-7BE7-4D7C-9FAE-185A288999A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2E477-E6A3-448F-A7D8-629B64E9BB55}" type="pres">
      <dgm:prSet presAssocID="{3C035BF0-7BE7-4D7C-9FAE-185A288999A4}" presName="accent_1" presStyleCnt="0"/>
      <dgm:spPr/>
    </dgm:pt>
    <dgm:pt modelId="{B67816E1-B3AD-455D-803A-47B334792752}" type="pres">
      <dgm:prSet presAssocID="{3C035BF0-7BE7-4D7C-9FAE-185A288999A4}" presName="accentRepeatNode" presStyleLbl="solidFgAcc1" presStyleIdx="0" presStyleCnt="6"/>
      <dgm:spPr/>
    </dgm:pt>
    <dgm:pt modelId="{4EDA870D-854D-420E-9F10-99A545D86525}" type="pres">
      <dgm:prSet presAssocID="{CF3E73BD-EFAF-44B1-974A-3915E027928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51659-A621-48C3-90AA-1BCC0A54242B}" type="pres">
      <dgm:prSet presAssocID="{CF3E73BD-EFAF-44B1-974A-3915E027928F}" presName="accent_2" presStyleCnt="0"/>
      <dgm:spPr/>
    </dgm:pt>
    <dgm:pt modelId="{8AFA700B-A777-4F75-83F3-AD56FB4FE44D}" type="pres">
      <dgm:prSet presAssocID="{CF3E73BD-EFAF-44B1-974A-3915E027928F}" presName="accentRepeatNode" presStyleLbl="solidFgAcc1" presStyleIdx="1" presStyleCnt="6"/>
      <dgm:spPr/>
    </dgm:pt>
    <dgm:pt modelId="{6D9AD12C-59BE-4AEA-BFB0-25E5AF7BF06A}" type="pres">
      <dgm:prSet presAssocID="{F15CB4EF-CB84-418F-B706-D7547F40E85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10306-E840-4801-B3A2-4C43B76FB091}" type="pres">
      <dgm:prSet presAssocID="{F15CB4EF-CB84-418F-B706-D7547F40E85F}" presName="accent_3" presStyleCnt="0"/>
      <dgm:spPr/>
    </dgm:pt>
    <dgm:pt modelId="{91F3CEDC-46B2-4881-829E-76041DA3F599}" type="pres">
      <dgm:prSet presAssocID="{F15CB4EF-CB84-418F-B706-D7547F40E85F}" presName="accentRepeatNode" presStyleLbl="solidFgAcc1" presStyleIdx="2" presStyleCnt="6"/>
      <dgm:spPr/>
    </dgm:pt>
    <dgm:pt modelId="{EC527D15-A602-4C1F-96FA-807F6EFFCC04}" type="pres">
      <dgm:prSet presAssocID="{37E76F3D-317B-4EAF-B0B6-42F0800EC42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4B99C-9061-4F08-8F26-8985E7A7A469}" type="pres">
      <dgm:prSet presAssocID="{37E76F3D-317B-4EAF-B0B6-42F0800EC429}" presName="accent_4" presStyleCnt="0"/>
      <dgm:spPr/>
    </dgm:pt>
    <dgm:pt modelId="{03959D20-1E51-4A6E-A3E8-8995B9CDC83E}" type="pres">
      <dgm:prSet presAssocID="{37E76F3D-317B-4EAF-B0B6-42F0800EC429}" presName="accentRepeatNode" presStyleLbl="solidFgAcc1" presStyleIdx="3" presStyleCnt="6"/>
      <dgm:spPr/>
    </dgm:pt>
    <dgm:pt modelId="{8F1D0759-AF59-4799-A5D7-51D870354F6E}" type="pres">
      <dgm:prSet presAssocID="{87128559-347D-45BC-BD57-1A2B72954C1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C1282-816C-445C-9FA5-0860B8D5094F}" type="pres">
      <dgm:prSet presAssocID="{87128559-347D-45BC-BD57-1A2B72954C13}" presName="accent_5" presStyleCnt="0"/>
      <dgm:spPr/>
    </dgm:pt>
    <dgm:pt modelId="{A80D6F78-0DD9-4D96-8C96-2AD8FCE384B2}" type="pres">
      <dgm:prSet presAssocID="{87128559-347D-45BC-BD57-1A2B72954C13}" presName="accentRepeatNode" presStyleLbl="solidFgAcc1" presStyleIdx="4" presStyleCnt="6"/>
      <dgm:spPr/>
    </dgm:pt>
    <dgm:pt modelId="{C42BAC9C-B7BE-4EBD-B53F-D57F51ABAFB7}" type="pres">
      <dgm:prSet presAssocID="{79A82FBB-B5D0-4658-951B-400B09B7DAA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5E6EE-897F-4527-B07E-AEB1DA9E984B}" type="pres">
      <dgm:prSet presAssocID="{79A82FBB-B5D0-4658-951B-400B09B7DAA5}" presName="accent_6" presStyleCnt="0"/>
      <dgm:spPr/>
    </dgm:pt>
    <dgm:pt modelId="{51563272-DC70-4F33-8800-85FB8A5FA097}" type="pres">
      <dgm:prSet presAssocID="{79A82FBB-B5D0-4658-951B-400B09B7DAA5}" presName="accentRepeatNode" presStyleLbl="solidFgAcc1" presStyleIdx="5" presStyleCnt="6"/>
      <dgm:spPr/>
    </dgm:pt>
  </dgm:ptLst>
  <dgm:cxnLst>
    <dgm:cxn modelId="{2613AF43-46A1-4246-8F32-B68C6B50FBAD}" srcId="{35E6366A-3EFF-4556-950D-0DC26953E4D6}" destId="{87128559-347D-45BC-BD57-1A2B72954C13}" srcOrd="4" destOrd="0" parTransId="{B603CDF6-5395-4A75-947D-9ECEC2523432}" sibTransId="{E087485E-CBEB-46C9-AE05-2CD71B322D42}"/>
    <dgm:cxn modelId="{B2BAC394-A9C2-496B-AB58-78A0059DDA0B}" srcId="{35E6366A-3EFF-4556-950D-0DC26953E4D6}" destId="{F15CB4EF-CB84-418F-B706-D7547F40E85F}" srcOrd="2" destOrd="0" parTransId="{EF8A86B9-C210-4EC3-BFA0-65BF1FF4E408}" sibTransId="{FB8AD1AA-D6B6-4466-B41B-D2F26E5E808F}"/>
    <dgm:cxn modelId="{9985BEE0-1289-4695-BC38-547C7F13365A}" type="presOf" srcId="{3C035BF0-7BE7-4D7C-9FAE-185A288999A4}" destId="{C6B639D0-9CAA-4A3E-9625-3356C83C86BF}" srcOrd="0" destOrd="0" presId="urn:microsoft.com/office/officeart/2008/layout/VerticalCurvedList"/>
    <dgm:cxn modelId="{164B3BFA-0710-450B-B550-F2BFA230D2B0}" srcId="{35E6366A-3EFF-4556-950D-0DC26953E4D6}" destId="{37E76F3D-317B-4EAF-B0B6-42F0800EC429}" srcOrd="3" destOrd="0" parTransId="{FFA81900-ECCE-462F-981B-4F22DE80DB9B}" sibTransId="{0D78716E-8B43-4237-B844-94FE54E61BA2}"/>
    <dgm:cxn modelId="{D6C21A6B-A2D0-4E6B-BAA8-A17830B34640}" type="presOf" srcId="{CF3E73BD-EFAF-44B1-974A-3915E027928F}" destId="{4EDA870D-854D-420E-9F10-99A545D86525}" srcOrd="0" destOrd="0" presId="urn:microsoft.com/office/officeart/2008/layout/VerticalCurvedList"/>
    <dgm:cxn modelId="{195D07A1-1EAA-4703-9DBC-76A32067CB50}" type="presOf" srcId="{87128559-347D-45BC-BD57-1A2B72954C13}" destId="{8F1D0759-AF59-4799-A5D7-51D870354F6E}" srcOrd="0" destOrd="0" presId="urn:microsoft.com/office/officeart/2008/layout/VerticalCurvedList"/>
    <dgm:cxn modelId="{E9D8A052-0301-443B-AD95-8722809820C6}" type="presOf" srcId="{35E6366A-3EFF-4556-950D-0DC26953E4D6}" destId="{07087B82-094E-47AA-AD5F-9043DE2A9F87}" srcOrd="0" destOrd="0" presId="urn:microsoft.com/office/officeart/2008/layout/VerticalCurvedList"/>
    <dgm:cxn modelId="{148A0691-71A1-4174-B07F-DD25E0506237}" type="presOf" srcId="{79A82FBB-B5D0-4658-951B-400B09B7DAA5}" destId="{C42BAC9C-B7BE-4EBD-B53F-D57F51ABAFB7}" srcOrd="0" destOrd="0" presId="urn:microsoft.com/office/officeart/2008/layout/VerticalCurvedList"/>
    <dgm:cxn modelId="{CBE02C15-BFCE-4D43-B49F-4D329B2CC2FD}" type="presOf" srcId="{F15CB4EF-CB84-418F-B706-D7547F40E85F}" destId="{6D9AD12C-59BE-4AEA-BFB0-25E5AF7BF06A}" srcOrd="0" destOrd="0" presId="urn:microsoft.com/office/officeart/2008/layout/VerticalCurvedList"/>
    <dgm:cxn modelId="{E311A91E-B268-446A-8BE1-E292C81E09B4}" type="presOf" srcId="{37E76F3D-317B-4EAF-B0B6-42F0800EC429}" destId="{EC527D15-A602-4C1F-96FA-807F6EFFCC04}" srcOrd="0" destOrd="0" presId="urn:microsoft.com/office/officeart/2008/layout/VerticalCurvedList"/>
    <dgm:cxn modelId="{BA4DB5A7-C808-4D96-89CE-CD138FB93753}" srcId="{35E6366A-3EFF-4556-950D-0DC26953E4D6}" destId="{3C035BF0-7BE7-4D7C-9FAE-185A288999A4}" srcOrd="0" destOrd="0" parTransId="{AEA284E6-6C48-4269-900D-29BE2A925D7F}" sibTransId="{F492F8B9-3791-4CB4-830F-BF8B5082088C}"/>
    <dgm:cxn modelId="{07ED0B67-8F04-4B62-A262-B1C5A3F7ED5D}" srcId="{35E6366A-3EFF-4556-950D-0DC26953E4D6}" destId="{CF3E73BD-EFAF-44B1-974A-3915E027928F}" srcOrd="1" destOrd="0" parTransId="{90353BDD-ECA4-4375-8E21-1221248333AF}" sibTransId="{E10B6F71-F497-42A8-974E-02C96285DE61}"/>
    <dgm:cxn modelId="{2E4B3EB0-25E8-4F59-B783-55E1E23A0AF5}" srcId="{35E6366A-3EFF-4556-950D-0DC26953E4D6}" destId="{79A82FBB-B5D0-4658-951B-400B09B7DAA5}" srcOrd="5" destOrd="0" parTransId="{F639E407-5947-439D-9AF2-99962689CE5F}" sibTransId="{4AF71ACC-1795-467E-B674-A05B21F4247A}"/>
    <dgm:cxn modelId="{B2D43F1F-F146-497E-944E-BDF82E8CC326}" type="presOf" srcId="{F492F8B9-3791-4CB4-830F-BF8B5082088C}" destId="{9DD73260-8160-4FEE-9FF9-16CF352E563F}" srcOrd="0" destOrd="0" presId="urn:microsoft.com/office/officeart/2008/layout/VerticalCurvedList"/>
    <dgm:cxn modelId="{9E5AB2F2-DD3F-453C-BD31-63A05D56E4F6}" type="presParOf" srcId="{07087B82-094E-47AA-AD5F-9043DE2A9F87}" destId="{4078E404-BC89-4FDD-B664-50A3884FC6FF}" srcOrd="0" destOrd="0" presId="urn:microsoft.com/office/officeart/2008/layout/VerticalCurvedList"/>
    <dgm:cxn modelId="{720223B6-9C8A-452A-8B3D-D79C743F3CD2}" type="presParOf" srcId="{4078E404-BC89-4FDD-B664-50A3884FC6FF}" destId="{0F0E5D83-84AD-487A-AC70-661A2A322EA9}" srcOrd="0" destOrd="0" presId="urn:microsoft.com/office/officeart/2008/layout/VerticalCurvedList"/>
    <dgm:cxn modelId="{E175A589-F478-428F-AB40-75A3A83F7B84}" type="presParOf" srcId="{0F0E5D83-84AD-487A-AC70-661A2A322EA9}" destId="{F6A3AAC9-537A-407C-B9B2-6917F7138A6B}" srcOrd="0" destOrd="0" presId="urn:microsoft.com/office/officeart/2008/layout/VerticalCurvedList"/>
    <dgm:cxn modelId="{26F77784-8D90-481C-9D40-91CECE2DA0E2}" type="presParOf" srcId="{0F0E5D83-84AD-487A-AC70-661A2A322EA9}" destId="{9DD73260-8160-4FEE-9FF9-16CF352E563F}" srcOrd="1" destOrd="0" presId="urn:microsoft.com/office/officeart/2008/layout/VerticalCurvedList"/>
    <dgm:cxn modelId="{4FDEE51E-9257-4921-8674-2D46AD87D0E8}" type="presParOf" srcId="{0F0E5D83-84AD-487A-AC70-661A2A322EA9}" destId="{3E060276-A7F0-4EA5-BF1B-CA993F72536C}" srcOrd="2" destOrd="0" presId="urn:microsoft.com/office/officeart/2008/layout/VerticalCurvedList"/>
    <dgm:cxn modelId="{147A1FEB-525D-4212-8E29-C02FC90BF857}" type="presParOf" srcId="{0F0E5D83-84AD-487A-AC70-661A2A322EA9}" destId="{BEC65C2A-4837-4F21-B9F2-A18D4410D937}" srcOrd="3" destOrd="0" presId="urn:microsoft.com/office/officeart/2008/layout/VerticalCurvedList"/>
    <dgm:cxn modelId="{96DDC0EE-0CCF-405A-85F9-E6FFDD7F2C7D}" type="presParOf" srcId="{4078E404-BC89-4FDD-B664-50A3884FC6FF}" destId="{C6B639D0-9CAA-4A3E-9625-3356C83C86BF}" srcOrd="1" destOrd="0" presId="urn:microsoft.com/office/officeart/2008/layout/VerticalCurvedList"/>
    <dgm:cxn modelId="{83A76B11-8DA1-4BD6-81DE-251936D22AC8}" type="presParOf" srcId="{4078E404-BC89-4FDD-B664-50A3884FC6FF}" destId="{2FF2E477-E6A3-448F-A7D8-629B64E9BB55}" srcOrd="2" destOrd="0" presId="urn:microsoft.com/office/officeart/2008/layout/VerticalCurvedList"/>
    <dgm:cxn modelId="{13EF404D-EBEA-4694-AC8B-8E295E8C2AD2}" type="presParOf" srcId="{2FF2E477-E6A3-448F-A7D8-629B64E9BB55}" destId="{B67816E1-B3AD-455D-803A-47B334792752}" srcOrd="0" destOrd="0" presId="urn:microsoft.com/office/officeart/2008/layout/VerticalCurvedList"/>
    <dgm:cxn modelId="{F83D02CC-2967-400E-9C05-170E01715839}" type="presParOf" srcId="{4078E404-BC89-4FDD-B664-50A3884FC6FF}" destId="{4EDA870D-854D-420E-9F10-99A545D86525}" srcOrd="3" destOrd="0" presId="urn:microsoft.com/office/officeart/2008/layout/VerticalCurvedList"/>
    <dgm:cxn modelId="{1F5F8E92-D2ED-4FC3-806A-62A017398B71}" type="presParOf" srcId="{4078E404-BC89-4FDD-B664-50A3884FC6FF}" destId="{41351659-A621-48C3-90AA-1BCC0A54242B}" srcOrd="4" destOrd="0" presId="urn:microsoft.com/office/officeart/2008/layout/VerticalCurvedList"/>
    <dgm:cxn modelId="{E140675F-53CA-45E9-8C45-7012B9B30BA7}" type="presParOf" srcId="{41351659-A621-48C3-90AA-1BCC0A54242B}" destId="{8AFA700B-A777-4F75-83F3-AD56FB4FE44D}" srcOrd="0" destOrd="0" presId="urn:microsoft.com/office/officeart/2008/layout/VerticalCurvedList"/>
    <dgm:cxn modelId="{268735EF-8D0B-4944-9AD9-7B8FE3A58A8C}" type="presParOf" srcId="{4078E404-BC89-4FDD-B664-50A3884FC6FF}" destId="{6D9AD12C-59BE-4AEA-BFB0-25E5AF7BF06A}" srcOrd="5" destOrd="0" presId="urn:microsoft.com/office/officeart/2008/layout/VerticalCurvedList"/>
    <dgm:cxn modelId="{690CC3E3-6ACC-443B-8F4B-83304D3302A2}" type="presParOf" srcId="{4078E404-BC89-4FDD-B664-50A3884FC6FF}" destId="{4BE10306-E840-4801-B3A2-4C43B76FB091}" srcOrd="6" destOrd="0" presId="urn:microsoft.com/office/officeart/2008/layout/VerticalCurvedList"/>
    <dgm:cxn modelId="{12B2E223-4BDB-4851-9AAE-08AE34C52788}" type="presParOf" srcId="{4BE10306-E840-4801-B3A2-4C43B76FB091}" destId="{91F3CEDC-46B2-4881-829E-76041DA3F599}" srcOrd="0" destOrd="0" presId="urn:microsoft.com/office/officeart/2008/layout/VerticalCurvedList"/>
    <dgm:cxn modelId="{E036ABC6-F43D-4D37-A310-9308ACFDF841}" type="presParOf" srcId="{4078E404-BC89-4FDD-B664-50A3884FC6FF}" destId="{EC527D15-A602-4C1F-96FA-807F6EFFCC04}" srcOrd="7" destOrd="0" presId="urn:microsoft.com/office/officeart/2008/layout/VerticalCurvedList"/>
    <dgm:cxn modelId="{F823DF05-6865-48A3-B5CA-477E1981CAA4}" type="presParOf" srcId="{4078E404-BC89-4FDD-B664-50A3884FC6FF}" destId="{E534B99C-9061-4F08-8F26-8985E7A7A469}" srcOrd="8" destOrd="0" presId="urn:microsoft.com/office/officeart/2008/layout/VerticalCurvedList"/>
    <dgm:cxn modelId="{3DB6C4C7-3113-4791-AD17-910BEC09F4E6}" type="presParOf" srcId="{E534B99C-9061-4F08-8F26-8985E7A7A469}" destId="{03959D20-1E51-4A6E-A3E8-8995B9CDC83E}" srcOrd="0" destOrd="0" presId="urn:microsoft.com/office/officeart/2008/layout/VerticalCurvedList"/>
    <dgm:cxn modelId="{41AD9E38-7291-4191-931F-868D32E646F5}" type="presParOf" srcId="{4078E404-BC89-4FDD-B664-50A3884FC6FF}" destId="{8F1D0759-AF59-4799-A5D7-51D870354F6E}" srcOrd="9" destOrd="0" presId="urn:microsoft.com/office/officeart/2008/layout/VerticalCurvedList"/>
    <dgm:cxn modelId="{B52932CC-F2C9-47DB-AB26-E9B7F3B9AFCE}" type="presParOf" srcId="{4078E404-BC89-4FDD-B664-50A3884FC6FF}" destId="{F96C1282-816C-445C-9FA5-0860B8D5094F}" srcOrd="10" destOrd="0" presId="urn:microsoft.com/office/officeart/2008/layout/VerticalCurvedList"/>
    <dgm:cxn modelId="{206DB172-B780-4F69-9D7F-26605E276B76}" type="presParOf" srcId="{F96C1282-816C-445C-9FA5-0860B8D5094F}" destId="{A80D6F78-0DD9-4D96-8C96-2AD8FCE384B2}" srcOrd="0" destOrd="0" presId="urn:microsoft.com/office/officeart/2008/layout/VerticalCurvedList"/>
    <dgm:cxn modelId="{24113F16-4DCB-46D8-9D35-2DD730038551}" type="presParOf" srcId="{4078E404-BC89-4FDD-B664-50A3884FC6FF}" destId="{C42BAC9C-B7BE-4EBD-B53F-D57F51ABAFB7}" srcOrd="11" destOrd="0" presId="urn:microsoft.com/office/officeart/2008/layout/VerticalCurvedList"/>
    <dgm:cxn modelId="{30BB6BBB-A603-4451-932B-7A454659DEB6}" type="presParOf" srcId="{4078E404-BC89-4FDD-B664-50A3884FC6FF}" destId="{9CC5E6EE-897F-4527-B07E-AEB1DA9E984B}" srcOrd="12" destOrd="0" presId="urn:microsoft.com/office/officeart/2008/layout/VerticalCurvedList"/>
    <dgm:cxn modelId="{782E0DEA-7A63-44F3-A250-FAE87FFB7F9D}" type="presParOf" srcId="{9CC5E6EE-897F-4527-B07E-AEB1DA9E984B}" destId="{51563272-DC70-4F33-8800-85FB8A5FA0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73260-8160-4FEE-9FF9-16CF352E563F}">
      <dsp:nvSpPr>
        <dsp:cNvPr id="0" name=""/>
        <dsp:cNvSpPr/>
      </dsp:nvSpPr>
      <dsp:spPr>
        <a:xfrm>
          <a:off x="-4836969" y="-98786"/>
          <a:ext cx="5761046" cy="5761046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639D0-9CAA-4A3E-9625-3356C83C86BF}">
      <dsp:nvSpPr>
        <dsp:cNvPr id="0" name=""/>
        <dsp:cNvSpPr/>
      </dsp:nvSpPr>
      <dsp:spPr>
        <a:xfrm>
          <a:off x="344884" y="867811"/>
          <a:ext cx="3019307" cy="4504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5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Радиозонды</a:t>
          </a:r>
          <a:endParaRPr lang="ru-RU" sz="1800" kern="1200" dirty="0"/>
        </a:p>
      </dsp:txBody>
      <dsp:txXfrm>
        <a:off x="344884" y="867811"/>
        <a:ext cx="3019307" cy="450436"/>
      </dsp:txXfrm>
    </dsp:sp>
    <dsp:sp modelId="{B67816E1-B3AD-455D-803A-47B334792752}">
      <dsp:nvSpPr>
        <dsp:cNvPr id="0" name=""/>
        <dsp:cNvSpPr/>
      </dsp:nvSpPr>
      <dsp:spPr>
        <a:xfrm>
          <a:off x="63362" y="811506"/>
          <a:ext cx="563045" cy="563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A870D-854D-420E-9F10-99A545D86525}">
      <dsp:nvSpPr>
        <dsp:cNvPr id="0" name=""/>
        <dsp:cNvSpPr/>
      </dsp:nvSpPr>
      <dsp:spPr>
        <a:xfrm>
          <a:off x="715399" y="1543379"/>
          <a:ext cx="2648793" cy="4504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5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Радиолокационное</a:t>
          </a:r>
          <a:endParaRPr lang="ru-RU" sz="1800" kern="1200" dirty="0"/>
        </a:p>
      </dsp:txBody>
      <dsp:txXfrm>
        <a:off x="715399" y="1543379"/>
        <a:ext cx="2648793" cy="450436"/>
      </dsp:txXfrm>
    </dsp:sp>
    <dsp:sp modelId="{8AFA700B-A777-4F75-83F3-AD56FB4FE44D}">
      <dsp:nvSpPr>
        <dsp:cNvPr id="0" name=""/>
        <dsp:cNvSpPr/>
      </dsp:nvSpPr>
      <dsp:spPr>
        <a:xfrm>
          <a:off x="433876" y="1487075"/>
          <a:ext cx="563045" cy="563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AD12C-59BE-4AEA-BFB0-25E5AF7BF06A}">
      <dsp:nvSpPr>
        <dsp:cNvPr id="0" name=""/>
        <dsp:cNvSpPr/>
      </dsp:nvSpPr>
      <dsp:spPr>
        <a:xfrm>
          <a:off x="884826" y="2218948"/>
          <a:ext cx="2479366" cy="4504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5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Акустическое</a:t>
          </a:r>
          <a:endParaRPr lang="ru-RU" sz="1800" kern="1200" dirty="0"/>
        </a:p>
      </dsp:txBody>
      <dsp:txXfrm>
        <a:off x="884826" y="2218948"/>
        <a:ext cx="2479366" cy="450436"/>
      </dsp:txXfrm>
    </dsp:sp>
    <dsp:sp modelId="{91F3CEDC-46B2-4881-829E-76041DA3F599}">
      <dsp:nvSpPr>
        <dsp:cNvPr id="0" name=""/>
        <dsp:cNvSpPr/>
      </dsp:nvSpPr>
      <dsp:spPr>
        <a:xfrm>
          <a:off x="603303" y="2162643"/>
          <a:ext cx="563045" cy="563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27D15-A602-4C1F-96FA-807F6EFFCC04}">
      <dsp:nvSpPr>
        <dsp:cNvPr id="0" name=""/>
        <dsp:cNvSpPr/>
      </dsp:nvSpPr>
      <dsp:spPr>
        <a:xfrm>
          <a:off x="884826" y="2894088"/>
          <a:ext cx="2479366" cy="4504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5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Оптическое</a:t>
          </a:r>
          <a:endParaRPr lang="ru-RU" sz="1800" kern="1200" dirty="0"/>
        </a:p>
      </dsp:txBody>
      <dsp:txXfrm>
        <a:off x="884826" y="2894088"/>
        <a:ext cx="2479366" cy="450436"/>
      </dsp:txXfrm>
    </dsp:sp>
    <dsp:sp modelId="{03959D20-1E51-4A6E-A3E8-8995B9CDC83E}">
      <dsp:nvSpPr>
        <dsp:cNvPr id="0" name=""/>
        <dsp:cNvSpPr/>
      </dsp:nvSpPr>
      <dsp:spPr>
        <a:xfrm>
          <a:off x="603303" y="2837784"/>
          <a:ext cx="563045" cy="563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D0759-AF59-4799-A5D7-51D870354F6E}">
      <dsp:nvSpPr>
        <dsp:cNvPr id="0" name=""/>
        <dsp:cNvSpPr/>
      </dsp:nvSpPr>
      <dsp:spPr>
        <a:xfrm>
          <a:off x="715399" y="3569657"/>
          <a:ext cx="2648793" cy="4504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5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5. Ракетное</a:t>
          </a:r>
          <a:endParaRPr lang="ru-RU" sz="1800" kern="1200" dirty="0"/>
        </a:p>
      </dsp:txBody>
      <dsp:txXfrm>
        <a:off x="715399" y="3569657"/>
        <a:ext cx="2648793" cy="450436"/>
      </dsp:txXfrm>
    </dsp:sp>
    <dsp:sp modelId="{A80D6F78-0DD9-4D96-8C96-2AD8FCE384B2}">
      <dsp:nvSpPr>
        <dsp:cNvPr id="0" name=""/>
        <dsp:cNvSpPr/>
      </dsp:nvSpPr>
      <dsp:spPr>
        <a:xfrm>
          <a:off x="433876" y="3513352"/>
          <a:ext cx="563045" cy="563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BAC9C-B7BE-4EBD-B53F-D57F51ABAFB7}">
      <dsp:nvSpPr>
        <dsp:cNvPr id="0" name=""/>
        <dsp:cNvSpPr/>
      </dsp:nvSpPr>
      <dsp:spPr>
        <a:xfrm>
          <a:off x="344884" y="4245225"/>
          <a:ext cx="3019307" cy="4504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5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6. Спутниковое</a:t>
          </a:r>
          <a:endParaRPr lang="ru-RU" sz="1800" kern="1200" dirty="0"/>
        </a:p>
      </dsp:txBody>
      <dsp:txXfrm>
        <a:off x="344884" y="4245225"/>
        <a:ext cx="3019307" cy="450436"/>
      </dsp:txXfrm>
    </dsp:sp>
    <dsp:sp modelId="{51563272-DC70-4F33-8800-85FB8A5FA097}">
      <dsp:nvSpPr>
        <dsp:cNvPr id="0" name=""/>
        <dsp:cNvSpPr/>
      </dsp:nvSpPr>
      <dsp:spPr>
        <a:xfrm>
          <a:off x="63362" y="4188921"/>
          <a:ext cx="563045" cy="563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C51B5-ED66-40D0-B358-4B7794701242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C8D49-E9C5-4C8F-9880-BE7A44790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4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C8D49-E9C5-4C8F-9880-BE7A44790D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6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C8D49-E9C5-4C8F-9880-BE7A44790DF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6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C8D49-E9C5-4C8F-9880-BE7A44790DF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5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754-9AAA-42FD-AD33-D09A9E0FBA38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704-AE4E-4FC2-B29F-93837FE175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754-9AAA-42FD-AD33-D09A9E0FBA38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704-AE4E-4FC2-B29F-93837FE175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754-9AAA-42FD-AD33-D09A9E0FBA38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704-AE4E-4FC2-B29F-93837FE175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754-9AAA-42FD-AD33-D09A9E0FBA38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704-AE4E-4FC2-B29F-93837FE175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754-9AAA-42FD-AD33-D09A9E0FBA38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704-AE4E-4FC2-B29F-93837FE175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754-9AAA-42FD-AD33-D09A9E0FBA38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704-AE4E-4FC2-B29F-93837FE175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754-9AAA-42FD-AD33-D09A9E0FBA38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704-AE4E-4FC2-B29F-93837FE175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754-9AAA-42FD-AD33-D09A9E0FBA38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704-AE4E-4FC2-B29F-93837FE175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754-9AAA-42FD-AD33-D09A9E0FBA38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704-AE4E-4FC2-B29F-93837FE175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754-9AAA-42FD-AD33-D09A9E0FBA38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704-AE4E-4FC2-B29F-93837FE175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7754-9AAA-42FD-AD33-D09A9E0FBA38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EEA704-AE4E-4FC2-B29F-93837FE175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267754-9AAA-42FD-AD33-D09A9E0FBA38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EEA704-AE4E-4FC2-B29F-93837FE1756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2.jpe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34.jpeg"/><Relationship Id="rId4" Type="http://schemas.openxmlformats.org/officeDocument/2006/relationships/image" Target="../media/image60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diagramData" Target="../diagrams/data1.xml"/><Relationship Id="rId12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diagramDrawing" Target="../diagrams/drawing1.xml"/><Relationship Id="rId5" Type="http://schemas.openxmlformats.org/officeDocument/2006/relationships/image" Target="../media/image1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5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314"/>
            <a:ext cx="8382714" cy="2186558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Погода в доме и не только в нем</a:t>
            </a:r>
            <a:r>
              <a:rPr lang="ru-RU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Создание </a:t>
            </a:r>
            <a:r>
              <a:rPr lang="ru-RU" sz="2800" b="1" i="1" dirty="0">
                <a:solidFill>
                  <a:srgbClr val="C00000"/>
                </a:solidFill>
              </a:rPr>
              <a:t>многофункционального модульного прибора для</a:t>
            </a:r>
            <a:r>
              <a:rPr lang="ru-RU" sz="2800" i="1" dirty="0">
                <a:solidFill>
                  <a:srgbClr val="C00000"/>
                </a:solidFill>
              </a:rPr>
              <a:t/>
            </a:r>
            <a:br>
              <a:rPr lang="ru-RU" sz="2800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метеорологических </a:t>
            </a:r>
            <a:r>
              <a:rPr lang="ru-RU" sz="2800" b="1" i="1" dirty="0" smtClean="0">
                <a:solidFill>
                  <a:srgbClr val="C00000"/>
                </a:solidFill>
              </a:rPr>
              <a:t>наблюдений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9544" y="5897488"/>
            <a:ext cx="3704456" cy="960512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Назаров Даниил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Якимов Дмитрий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xn--80agceobj2abgtdz.xn--p1ai/image/data/sproposition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328592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94.img.avito.st/1280x960/105851709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5102711"/>
            <a:ext cx="1848205" cy="120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plom-it.ru/wa-data/public/photos/74/10/1074/1074.9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880320" cy="136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2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функции метеостанции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3528" y="1412776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Проектируемая метеостанция должна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Измерять показатели</a:t>
            </a:r>
            <a:r>
              <a:rPr lang="en-US" dirty="0" smtClean="0"/>
              <a:t>:</a:t>
            </a:r>
            <a:endParaRPr lang="en-US" sz="1400" dirty="0"/>
          </a:p>
          <a:p>
            <a:pPr marL="1611313" lvl="0" indent="-285750">
              <a:buFont typeface="Wingdings" panose="05000000000000000000" pitchFamily="2" charset="2"/>
              <a:buChar char="Ø"/>
            </a:pPr>
            <a:r>
              <a:rPr lang="ru-RU" dirty="0"/>
              <a:t>т</a:t>
            </a:r>
            <a:r>
              <a:rPr lang="ru-RU" dirty="0" smtClean="0"/>
              <a:t>емпература </a:t>
            </a:r>
            <a:r>
              <a:rPr lang="ru-RU" dirty="0"/>
              <a:t>в </a:t>
            </a:r>
            <a:r>
              <a:rPr lang="ru-RU" dirty="0" smtClean="0"/>
              <a:t>помещении</a:t>
            </a:r>
            <a:endParaRPr lang="en-US" sz="1400" dirty="0"/>
          </a:p>
          <a:p>
            <a:pPr marL="1611313" lvl="0" indent="-285750">
              <a:buFont typeface="Wingdings" panose="05000000000000000000" pitchFamily="2" charset="2"/>
              <a:buChar char="Ø"/>
            </a:pPr>
            <a:r>
              <a:rPr lang="ru-RU" dirty="0"/>
              <a:t>т</a:t>
            </a:r>
            <a:r>
              <a:rPr lang="ru-RU" dirty="0" smtClean="0"/>
              <a:t>емпература </a:t>
            </a:r>
            <a:r>
              <a:rPr lang="ru-RU" dirty="0"/>
              <a:t>вне </a:t>
            </a:r>
            <a:r>
              <a:rPr lang="ru-RU" dirty="0" smtClean="0"/>
              <a:t>помещения</a:t>
            </a:r>
            <a:endParaRPr lang="en-US" sz="1400" dirty="0"/>
          </a:p>
          <a:p>
            <a:pPr marL="1611313" lvl="0" indent="-285750">
              <a:buFont typeface="Wingdings" panose="05000000000000000000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лажность </a:t>
            </a:r>
            <a:r>
              <a:rPr lang="ru-RU" dirty="0"/>
              <a:t>в </a:t>
            </a:r>
            <a:r>
              <a:rPr lang="ru-RU" dirty="0" smtClean="0"/>
              <a:t>помещении</a:t>
            </a:r>
            <a:endParaRPr lang="en-US" sz="1400" dirty="0"/>
          </a:p>
          <a:p>
            <a:pPr marL="1611313" lvl="0" indent="-285750">
              <a:buFont typeface="Wingdings" panose="05000000000000000000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лажность вне помещения</a:t>
            </a:r>
            <a:endParaRPr lang="en-US" sz="1400" dirty="0"/>
          </a:p>
          <a:p>
            <a:pPr marL="1611313" lvl="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атмосферное давление</a:t>
            </a:r>
            <a:endParaRPr lang="en-US" sz="1400" dirty="0"/>
          </a:p>
          <a:p>
            <a:pPr marL="1611313" lvl="0" indent="-285750">
              <a:buFont typeface="Wingdings" panose="05000000000000000000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тепень </a:t>
            </a:r>
            <a:r>
              <a:rPr lang="ru-RU" dirty="0"/>
              <a:t>загрязненности воздуха угарными </a:t>
            </a:r>
            <a:r>
              <a:rPr lang="ru-RU" dirty="0" smtClean="0"/>
              <a:t>газами</a:t>
            </a:r>
            <a:endParaRPr lang="en-US" sz="1400" dirty="0"/>
          </a:p>
          <a:p>
            <a:pPr marL="1611313" lvl="0" indent="-285750">
              <a:buFont typeface="Wingdings" panose="05000000000000000000" pitchFamily="2" charset="2"/>
              <a:buChar char="Ø"/>
            </a:pPr>
            <a:r>
              <a:rPr lang="ru-RU" dirty="0"/>
              <a:t>у</a:t>
            </a:r>
            <a:r>
              <a:rPr lang="ru-RU" dirty="0" smtClean="0"/>
              <a:t>ровень </a:t>
            </a:r>
            <a:r>
              <a:rPr lang="ru-RU" dirty="0"/>
              <a:t>освещенности </a:t>
            </a:r>
            <a:r>
              <a:rPr lang="ru-RU" dirty="0" smtClean="0"/>
              <a:t>помещения</a:t>
            </a:r>
          </a:p>
          <a:p>
            <a:pPr marL="342900" indent="-342900">
              <a:buFont typeface="+mj-lt"/>
              <a:buAutoNum type="arabicPeriod" startAt="2"/>
            </a:pPr>
            <a:endParaRPr lang="ru-RU" dirty="0" smtClean="0"/>
          </a:p>
          <a:p>
            <a:r>
              <a:rPr lang="ru-RU" dirty="0" smtClean="0"/>
              <a:t>2. Иметь </a:t>
            </a:r>
            <a:r>
              <a:rPr lang="ru-RU" dirty="0"/>
              <a:t>модульную структуру с возможностью </a:t>
            </a:r>
            <a:endParaRPr lang="ru-RU" dirty="0" smtClean="0"/>
          </a:p>
          <a:p>
            <a:pPr marL="361950"/>
            <a:r>
              <a:rPr lang="ru-RU" dirty="0" smtClean="0"/>
              <a:t>наращивания </a:t>
            </a:r>
            <a:r>
              <a:rPr lang="ru-RU" dirty="0" smtClean="0"/>
              <a:t>функционала</a:t>
            </a:r>
            <a:endParaRPr lang="ru-RU" dirty="0" smtClean="0"/>
          </a:p>
          <a:p>
            <a:pPr marL="342900" indent="-342900">
              <a:buFont typeface="+mj-lt"/>
              <a:buAutoNum type="arabicPeriod" startAt="2"/>
            </a:pPr>
            <a:endParaRPr lang="ru-RU" dirty="0"/>
          </a:p>
          <a:p>
            <a:r>
              <a:rPr lang="ru-RU" dirty="0" smtClean="0"/>
              <a:t>3. Иметь </a:t>
            </a:r>
            <a:r>
              <a:rPr lang="ru-RU" dirty="0"/>
              <a:t>возможность подключения в будущем к ПК и интернету</a:t>
            </a:r>
          </a:p>
          <a:p>
            <a:pPr marL="342900" indent="-342900">
              <a:buFont typeface="+mj-lt"/>
              <a:buAutoNum type="arabicPeriod" startAt="2"/>
            </a:pPr>
            <a:endParaRPr lang="ru-RU" dirty="0" smtClean="0"/>
          </a:p>
          <a:p>
            <a:pPr marL="1096963"/>
            <a:r>
              <a:rPr lang="ru-RU" dirty="0" smtClean="0"/>
              <a:t>4. Стоимость </a:t>
            </a:r>
            <a:r>
              <a:rPr lang="ru-RU" dirty="0"/>
              <a:t>должна быть ниже цены </a:t>
            </a:r>
            <a:endParaRPr lang="ru-RU" dirty="0" smtClean="0"/>
          </a:p>
          <a:p>
            <a:pPr marL="1439863"/>
            <a:r>
              <a:rPr lang="ru-RU" dirty="0" smtClean="0"/>
              <a:t>представленных на рынке устройств</a:t>
            </a:r>
            <a:endParaRPr lang="ru-RU" dirty="0"/>
          </a:p>
        </p:txBody>
      </p:sp>
      <p:pic>
        <p:nvPicPr>
          <p:cNvPr id="1026" name="Picture 2" descr="http://u.900igr.net:10/datai/matematika/Millimetr/0003-002-Edinitsa-izmerenija-dliny-MILLIMET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1189594" cy="185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1.s1.jc9.ru/filecpd.php?u=aHR0cDovL2RhdGEuamM5LnJ1L2ltYWdlcy9fYmFzZWJhemFhci8yMDE1MTAvYmNmNTRkNmViNjIwZjY4OGRlNWZmZWE2NDEwODljMjcuZ2lm&amp;tp=custom&amp;w=-1280&amp;s=5&amp;l&amp;nocrop&amp;sc=edc05&amp;ver=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670"/>
          <a:stretch/>
        </p:blipFill>
        <p:spPr bwMode="auto">
          <a:xfrm>
            <a:off x="5868144" y="1452553"/>
            <a:ext cx="2694677" cy="176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Аппаратно-программная платформа метеостанции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788024" y="1399283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err="1"/>
              <a:t>Arduino</a:t>
            </a:r>
            <a:r>
              <a:rPr lang="ru-RU" dirty="0"/>
              <a:t> - это эффективное средство разработки программируемых электронных устройств, которые, в отличие от персональных компьютеров, ориентированы на тесное взаимодействие с окружающим миром.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002" y="1412776"/>
            <a:ext cx="4531022" cy="5342741"/>
          </a:xfrm>
          <a:prstGeom prst="rect">
            <a:avLst/>
          </a:prstGeom>
          <a:noFill/>
        </p:spPr>
      </p:pic>
      <p:pic>
        <p:nvPicPr>
          <p:cNvPr id="3074" name="Picture 2" descr="http://i.stack.imgur.com/dVkQU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0894" y="3717032"/>
            <a:ext cx="399982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.ecrater.com/stores/324608/55b8944fc057f_324608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1048100" cy="10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блако 24"/>
          <p:cNvSpPr/>
          <p:nvPr/>
        </p:nvSpPr>
        <p:spPr>
          <a:xfrm>
            <a:off x="0" y="4244043"/>
            <a:ext cx="4207283" cy="2613957"/>
          </a:xfrm>
          <a:prstGeom prst="cloud">
            <a:avLst/>
          </a:prstGeom>
          <a:solidFill>
            <a:schemeClr val="accent3">
              <a:alpha val="1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ecx.images-amazon.com/images/I/71suNGOx2IL._SL1500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1317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лако 23"/>
          <p:cNvSpPr/>
          <p:nvPr/>
        </p:nvSpPr>
        <p:spPr>
          <a:xfrm>
            <a:off x="4355976" y="4293096"/>
            <a:ext cx="4788024" cy="2448272"/>
          </a:xfrm>
          <a:prstGeom prst="cloud">
            <a:avLst/>
          </a:prstGeom>
          <a:solidFill>
            <a:schemeClr val="accent3">
              <a:alpha val="1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s://arduinobazar.ru/820-thickbox_default/dht22-datchik-vlazhnostitemperatury-kupit-arduino-moskva-peterburg-dyoshevo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2605" y="2595139"/>
            <a:ext cx="1209675" cy="1269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Облако 22"/>
          <p:cNvSpPr/>
          <p:nvPr/>
        </p:nvSpPr>
        <p:spPr>
          <a:xfrm>
            <a:off x="2987824" y="2057004"/>
            <a:ext cx="6156176" cy="2131261"/>
          </a:xfrm>
          <a:prstGeom prst="cloud">
            <a:avLst/>
          </a:prstGeom>
          <a:solidFill>
            <a:schemeClr val="accent3">
              <a:alpha val="1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Компоненты метеостанции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simplelabs.co.in/1-thickbox_leometr/arduino-un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31" y="1441451"/>
            <a:ext cx="2802592" cy="28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87824" y="1441451"/>
            <a:ext cx="37896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ea typeface="Times New Roman" panose="02020603050405020304" pitchFamily="18" charset="0"/>
              </a:rPr>
              <a:t>Arduino</a:t>
            </a:r>
            <a:r>
              <a:rPr lang="ru-RU" b="1" u="sng" dirty="0">
                <a:ea typeface="Times New Roman" panose="02020603050405020304" pitchFamily="18" charset="0"/>
              </a:rPr>
              <a:t> UNO </a:t>
            </a:r>
            <a:r>
              <a:rPr lang="ru-RU" b="1" u="sng" dirty="0" smtClean="0">
                <a:ea typeface="Times New Roman" panose="02020603050405020304" pitchFamily="18" charset="0"/>
              </a:rPr>
              <a:t>R3</a:t>
            </a:r>
          </a:p>
          <a:p>
            <a:r>
              <a:rPr lang="ru-RU" sz="1600" dirty="0"/>
              <a:t>Основная плата с микроконтроллером</a:t>
            </a:r>
            <a:endParaRPr lang="ru-RU" sz="1600" b="1" u="sng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95936" y="2348880"/>
            <a:ext cx="4696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DHT22 Датчик влажности</a:t>
            </a:r>
            <a:r>
              <a:rPr lang="en-US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температуры</a:t>
            </a:r>
            <a:endParaRPr lang="ru-RU" sz="1600" b="1" u="sn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13014" y="2636912"/>
            <a:ext cx="4479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Будет использован для измерения температуры и влажности как внутри, так и вне помещения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4510861"/>
            <a:ext cx="2602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GY-68 </a:t>
            </a:r>
            <a:r>
              <a:rPr lang="ru-RU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BMP180</a:t>
            </a:r>
          </a:p>
          <a:p>
            <a:pPr lvl="0" algn="ctr">
              <a:spcAft>
                <a:spcPts val="0"/>
              </a:spcAft>
            </a:pPr>
            <a:r>
              <a:rPr lang="ru-RU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Барометр/термометр</a:t>
            </a:r>
            <a:endParaRPr lang="ru-RU" sz="1600" b="1" u="sn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88023" y="5097958"/>
            <a:ext cx="2907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Будет использован для измерения атмосферного давления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32319" y="4511637"/>
            <a:ext cx="1835182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Датчик дождя</a:t>
            </a:r>
            <a:endParaRPr lang="ru-RU" sz="1600" b="1" u="sn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25774" y="4904000"/>
            <a:ext cx="3238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Позволяет определять попадание на него воды, будет использован для получении сведений о жидких осадках</a:t>
            </a:r>
            <a:endParaRPr lang="ru-RU" dirty="0"/>
          </a:p>
        </p:txBody>
      </p:sp>
      <p:pic>
        <p:nvPicPr>
          <p:cNvPr id="4104" name="Picture 8" descr="https://lh6.ggpht.com/ydol6v1uv6PCQdVZU3D0HucU6fqbYbQctmOqkwJ56QD65h3OaNam5cELB3FgnZpMCII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126" y="4164597"/>
            <a:ext cx="727646" cy="7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4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лако 23"/>
          <p:cNvSpPr/>
          <p:nvPr/>
        </p:nvSpPr>
        <p:spPr>
          <a:xfrm>
            <a:off x="4355976" y="4293096"/>
            <a:ext cx="4788024" cy="2448272"/>
          </a:xfrm>
          <a:prstGeom prst="cloud">
            <a:avLst/>
          </a:prstGeom>
          <a:solidFill>
            <a:schemeClr val="accent3">
              <a:alpha val="1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http://robot.azbyca.ru/images/clock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514" y="2996952"/>
            <a:ext cx="1032806" cy="10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блако 26"/>
          <p:cNvSpPr/>
          <p:nvPr/>
        </p:nvSpPr>
        <p:spPr>
          <a:xfrm>
            <a:off x="4690864" y="1619672"/>
            <a:ext cx="4453136" cy="2601416"/>
          </a:xfrm>
          <a:prstGeom prst="cloud">
            <a:avLst/>
          </a:prstGeom>
          <a:solidFill>
            <a:schemeClr val="accent3">
              <a:alpha val="1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s://im0-tub-ru.yandex.net/i?id=d1bc919042673b655b6584a08064935c&amp;n=33&amp;h=215&amp;w=2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27" y="4532075"/>
            <a:ext cx="835181" cy="8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g01.a.alicdn.com/kf/HTB1eb2dJFXXXXcUXXXXq6xXFXXXQ/Free-Shipping-4Pcs-MQ-7-MQ7-CO-font-b-Carbon-b-font-font-b-Monoxide-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176" y="2518018"/>
            <a:ext cx="1430796" cy="81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блако 22"/>
          <p:cNvSpPr/>
          <p:nvPr/>
        </p:nvSpPr>
        <p:spPr>
          <a:xfrm>
            <a:off x="0" y="1412776"/>
            <a:ext cx="4690864" cy="2131261"/>
          </a:xfrm>
          <a:prstGeom prst="cloud">
            <a:avLst/>
          </a:prstGeom>
          <a:solidFill>
            <a:schemeClr val="accent3">
              <a:alpha val="1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122792" y="4244043"/>
            <a:ext cx="3945152" cy="2137285"/>
          </a:xfrm>
          <a:prstGeom prst="cloud">
            <a:avLst/>
          </a:prstGeom>
          <a:solidFill>
            <a:schemeClr val="accent3">
              <a:alpha val="1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Компоненты метеостанции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51457" y="1704652"/>
            <a:ext cx="319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b="1" u="sng" dirty="0"/>
              <a:t>MQ-7 датчик угарного газа</a:t>
            </a:r>
            <a:endParaRPr lang="ru-RU" sz="1600" b="1" u="sn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7078" y="1992684"/>
            <a:ext cx="4479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Будет использован для определения концентрации угарного газа в воздухе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50370" y="4437112"/>
            <a:ext cx="25523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1600" b="1" u="sng" dirty="0"/>
              <a:t>GM5516 </a:t>
            </a:r>
            <a:r>
              <a:rPr lang="en-US" sz="1600" b="1" u="sng" dirty="0" err="1"/>
              <a:t>Датчик</a:t>
            </a:r>
            <a:r>
              <a:rPr lang="en-US" sz="1600" b="1" u="sng" dirty="0"/>
              <a:t> </a:t>
            </a:r>
            <a:r>
              <a:rPr lang="en-US" b="1" u="sng" dirty="0" err="1"/>
              <a:t>освещённости</a:t>
            </a:r>
            <a:endParaRPr lang="ru-RU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22383" y="5025950"/>
            <a:ext cx="2907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Будет использован для определения уровня освещенности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34496" y="4511637"/>
            <a:ext cx="303083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b="1" u="sng" dirty="0"/>
              <a:t>LCD 1602 IIC/I2C </a:t>
            </a:r>
            <a:r>
              <a:rPr lang="en-US" b="1" u="sng" dirty="0" err="1"/>
              <a:t>Дисплей</a:t>
            </a:r>
            <a:endParaRPr lang="ru-RU" sz="1600" b="1" u="sn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25774" y="4904000"/>
            <a:ext cx="3238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Times New Roman" panose="02020603050405020304" pitchFamily="18" charset="0"/>
              </a:rPr>
              <a:t>Дисплей н</a:t>
            </a:r>
            <a:r>
              <a:rPr lang="ru-RU" dirty="0" smtClean="0"/>
              <a:t>еобходим </a:t>
            </a:r>
            <a:r>
              <a:rPr lang="ru-RU" dirty="0"/>
              <a:t>для вывода показаний </a:t>
            </a:r>
            <a:r>
              <a:rPr lang="ru-RU" dirty="0" smtClean="0"/>
              <a:t>датчиков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220072" y="1916056"/>
            <a:ext cx="3741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b="1" u="sng" dirty="0"/>
              <a:t>DS</a:t>
            </a:r>
            <a:r>
              <a:rPr lang="ru-RU" b="1" u="sng" dirty="0"/>
              <a:t>3231 Модуль часов реального времени</a:t>
            </a:r>
            <a:endParaRPr lang="ru-RU" sz="1600" b="1" u="sn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07942" y="2420888"/>
            <a:ext cx="3784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Будет использоваться для отображения реального времени</a:t>
            </a:r>
          </a:p>
        </p:txBody>
      </p:sp>
      <p:pic>
        <p:nvPicPr>
          <p:cNvPr id="5130" name="Picture 10" descr="http://elma-rus.ru/images/LCD_WH1602B-YYH-CTK_bi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1061" y="5615025"/>
            <a:ext cx="1478318" cy="65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lh6.ggpht.com/ydol6v1uv6PCQdVZU3D0HucU6fqbYbQctmOqkwJ56QD65h3OaNam5cELB3FgnZpMCII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717" y="3240158"/>
            <a:ext cx="1349920" cy="134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Макетная схема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848"/>
            <a:ext cx="9144000" cy="455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Электрическая схема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28800"/>
            <a:ext cx="7646478" cy="50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Стоимость метеостанции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26779"/>
              </p:ext>
            </p:extLst>
          </p:nvPr>
        </p:nvGraphicFramePr>
        <p:xfrm>
          <a:off x="1619672" y="1916385"/>
          <a:ext cx="5328592" cy="47529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81200"/>
                <a:gridCol w="1187152"/>
                <a:gridCol w="1080120"/>
                <a:gridCol w="1080120"/>
              </a:tblGrid>
              <a:tr h="238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Компонент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Цена (руб.)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(руб.)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Arduino UNO R3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шт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390,00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390,00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DHT22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шт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211,00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422,00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GY-68 BMP180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шт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175,00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175,00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Датчик дождя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шт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MQ-7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шт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GM5516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шт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LCD 1602 IIC/I2C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шт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128,00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128,00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DS3231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шт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Набор соединительных проводов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набор из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20 шт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Контейнер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шт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199,00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199,00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Провод выносной для уличных датчиков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Макетная плата SIP170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шт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Батарейка 9B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шт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75,00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7F7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1 792,00р.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3407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Одна из целей – стоимость ниже подобных метеостанций известных производителей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digiseller.ru/preview/452819/p1_41030225009237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12860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apus666.narod.ru/clipart/sh/shur/instr20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690638" y="3225648"/>
            <a:ext cx="2646562" cy="19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yt3.ggpht.com/-IFMqkI2MG7k/AAAAAAAAAAI/AAAAAAAAAAA/mANeHobodfA/s900-c-k-no/phot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1673" y="594928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16314" y="5322113"/>
            <a:ext cx="3318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+mj-lt"/>
              <a:buAutoNum type="arabicPeriod" startAt="5"/>
            </a:pPr>
            <a:r>
              <a:rPr lang="ru-RU" sz="1600" dirty="0" smtClean="0"/>
              <a:t>Спроектирована </a:t>
            </a:r>
            <a:r>
              <a:rPr lang="ru-RU" sz="1600" dirty="0"/>
              <a:t>электрическая схема разрабатываемой </a:t>
            </a:r>
            <a:r>
              <a:rPr lang="ru-RU" sz="1600" dirty="0" smtClean="0"/>
              <a:t>метеостанции</a:t>
            </a:r>
            <a:endParaRPr lang="ru-RU" sz="1600" dirty="0"/>
          </a:p>
        </p:txBody>
      </p:sp>
      <p:pic>
        <p:nvPicPr>
          <p:cNvPr id="13" name="Рисунок 12" descr="C:\Users\Yakimova\AppData\Local\Microsoft\Windows\Temporary Internet Files\Content.Outlook\ZV40R2UO\IMG_244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0" y="1412776"/>
            <a:ext cx="2546574" cy="249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Yakimova\AppData\Local\Microsoft\Windows\Temporary Internet Files\Content.Outlook\ZV40R2UO\IMG_245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541115" y="2734083"/>
            <a:ext cx="2492162" cy="254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Yakimova\AppData\Local\Microsoft\Windows\Temporary Internet Files\Content.Outlook\ZV40R2UO\IMG_246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546" y="3789040"/>
            <a:ext cx="2546574" cy="231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Yakimova\AppData\Local\Microsoft\Windows\Temporary Internet Files\Content.Outlook\ZV40R2UO\IMG_246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905" y="4365104"/>
            <a:ext cx="2524895" cy="23042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627784" y="1412776"/>
            <a:ext cx="6516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Font typeface="+mj-lt"/>
              <a:buAutoNum type="arabicPeriod"/>
            </a:pPr>
            <a:r>
              <a:rPr lang="ru-RU" sz="1600" dirty="0"/>
              <a:t>Изучен, проанализирован и систематизирован теоретический материал, позволяющих осуществить оценку и прогнозирование погоды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ru-RU" sz="1600" dirty="0"/>
              <a:t>Изучены функциональные возможности метеорологических приборов и домашних метеостанций</a:t>
            </a:r>
            <a:endParaRPr lang="en-US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2648402"/>
            <a:ext cx="3869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Font typeface="+mj-lt"/>
              <a:buAutoNum type="arabicPeriod" startAt="3"/>
            </a:pPr>
            <a:r>
              <a:rPr lang="ru-RU" sz="1600" dirty="0"/>
              <a:t>Определены основные критерии</a:t>
            </a:r>
            <a:r>
              <a:rPr lang="en-US" sz="1600" dirty="0"/>
              <a:t> </a:t>
            </a:r>
            <a:r>
              <a:rPr lang="ru-RU" sz="1600" dirty="0"/>
              <a:t>для домашней </a:t>
            </a:r>
            <a:r>
              <a:rPr lang="ru-RU" sz="1600" dirty="0" smtClean="0"/>
              <a:t>метеостанции</a:t>
            </a:r>
          </a:p>
          <a:p>
            <a:pPr marL="180975" indent="-180975" algn="just">
              <a:buFont typeface="+mj-lt"/>
              <a:buAutoNum type="arabicPeriod" startAt="3"/>
            </a:pPr>
            <a:r>
              <a:rPr lang="ru-RU" sz="1600" dirty="0" smtClean="0"/>
              <a:t>Выбрана </a:t>
            </a:r>
            <a:r>
              <a:rPr lang="ru-RU" sz="1600" dirty="0"/>
              <a:t>аппаратно-техническая база для реализации прибора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09442" y="6309320"/>
            <a:ext cx="5095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+mj-lt"/>
              <a:buAutoNum type="arabicPeriod" startAt="6"/>
            </a:pPr>
            <a:r>
              <a:rPr lang="ru-RU" sz="1600" dirty="0"/>
              <a:t>Произведена техническая реализация прибора</a:t>
            </a:r>
          </a:p>
        </p:txBody>
      </p:sp>
    </p:spTree>
    <p:extLst>
      <p:ext uri="{BB962C8B-B14F-4D97-AF65-F5344CB8AC3E}">
        <p14:creationId xmlns:p14="http://schemas.microsoft.com/office/powerpoint/2010/main" val="30865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Преимущества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504" y="1556792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Новые функциональные возможности</a:t>
            </a:r>
            <a:r>
              <a:rPr lang="en-US" dirty="0" smtClean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датчик дождя</a:t>
            </a:r>
            <a:endParaRPr lang="en-US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измерение освещенности</a:t>
            </a:r>
            <a:endParaRPr lang="en-US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dirty="0" smtClean="0"/>
              <a:t>измерение </a:t>
            </a:r>
            <a:r>
              <a:rPr lang="ru-RU" dirty="0"/>
              <a:t>уровня </a:t>
            </a:r>
            <a:r>
              <a:rPr lang="ru-RU" dirty="0" smtClean="0"/>
              <a:t>загазованности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Модульную структура с возможностью расширения</a:t>
            </a:r>
          </a:p>
          <a:p>
            <a:pPr marL="361950"/>
            <a:r>
              <a:rPr lang="ru-RU" dirty="0" smtClean="0"/>
              <a:t>и модернизации</a:t>
            </a:r>
          </a:p>
        </p:txBody>
      </p:sp>
      <p:pic>
        <p:nvPicPr>
          <p:cNvPr id="3074" name="Picture 2" descr="http://www.crouesty.co.uk/App_Themes/en/Images/meteo/icones-meteo/pluiemoder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699" y="1556792"/>
            <a:ext cx="1194742" cy="119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onspekta.net/studopediainfo/baza9/471873098682.files/image005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5452" y="1556792"/>
            <a:ext cx="986407" cy="8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hiddenbeach.com/wp-content/uploads/2014/06/CO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99" y="1556792"/>
            <a:ext cx="1326381" cy="9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diplom-it.ru/wa-data/public/photos/74/10/1074/1074.9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8367" y="2708920"/>
            <a:ext cx="2880320" cy="136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3" y="4000996"/>
            <a:ext cx="56341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dirty="0"/>
              <a:t>Высокий уровень ремонтопригодности</a:t>
            </a:r>
          </a:p>
          <a:p>
            <a:pPr marL="342900" indent="-342900">
              <a:buFont typeface="+mj-lt"/>
              <a:buAutoNum type="arabicPeriod" startAt="3"/>
            </a:pPr>
            <a:endParaRPr lang="ru-RU" dirty="0" smtClean="0"/>
          </a:p>
          <a:p>
            <a:pPr marL="342900" indent="-342900">
              <a:buFont typeface="+mj-lt"/>
              <a:buAutoNum type="arabicPeriod" startAt="3"/>
            </a:pPr>
            <a:endParaRPr lang="ru-RU" dirty="0"/>
          </a:p>
          <a:p>
            <a:pPr marL="342900" indent="-342900">
              <a:buFont typeface="+mj-lt"/>
              <a:buAutoNum type="arabicPeriod" startAt="3"/>
            </a:pPr>
            <a:r>
              <a:rPr lang="ru-RU" dirty="0"/>
              <a:t>Мобильность - электроснабжение метеостанции организовано от элемента питания</a:t>
            </a:r>
          </a:p>
          <a:p>
            <a:pPr marL="342900" indent="-342900">
              <a:buFont typeface="+mj-lt"/>
              <a:buAutoNum type="arabicPeriod" startAt="3"/>
            </a:pPr>
            <a:endParaRPr lang="ru-RU" dirty="0" smtClean="0"/>
          </a:p>
          <a:p>
            <a:pPr marL="342900" indent="-342900">
              <a:buFont typeface="+mj-lt"/>
              <a:buAutoNum type="arabicPeriod" startAt="3"/>
            </a:pPr>
            <a:endParaRPr lang="ru-RU" dirty="0"/>
          </a:p>
          <a:p>
            <a:pPr marL="342900" indent="-342900">
              <a:buFont typeface="+mj-lt"/>
              <a:buAutoNum type="arabicPeriod" startAt="3"/>
            </a:pPr>
            <a:r>
              <a:rPr lang="ru-RU" dirty="0"/>
              <a:t>Низкая стоимость</a:t>
            </a:r>
          </a:p>
        </p:txBody>
      </p:sp>
      <p:pic>
        <p:nvPicPr>
          <p:cNvPr id="3080" name="Picture 8" descr="http://mobiltelefon.ru/photo/april15/04/htc-one-m9.jpg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094412"/>
            <a:ext cx="1414314" cy="21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fb.ru/misc/i/gallery/3325/32485.jp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75" b="97101" l="6389" r="986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5952" y="4268180"/>
            <a:ext cx="1378496" cy="132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xn--80agceobj2abgtdz.xn--p1ai/image/data/sproposition.jpe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665" y="5445224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Перспективы развития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d1o73ibskzeirn.cloudfront.net/0x0/questions/1449332870.848615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70080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Подключение к интернету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04048" y="170080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Собственный ресурс с </a:t>
            </a:r>
            <a:r>
              <a:rPr lang="ru-RU" sz="2000" dirty="0" err="1" smtClean="0"/>
              <a:t>информа</a:t>
            </a:r>
            <a:r>
              <a:rPr lang="ru-RU" sz="2000" dirty="0" smtClean="0"/>
              <a:t>- </a:t>
            </a:r>
            <a:r>
              <a:rPr lang="ru-RU" sz="2000" dirty="0" err="1" smtClean="0"/>
              <a:t>цией</a:t>
            </a:r>
            <a:r>
              <a:rPr lang="ru-RU" sz="2000" dirty="0" smtClean="0"/>
              <a:t> о погоде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69" y="5877272"/>
            <a:ext cx="9143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Участие в </a:t>
            </a:r>
            <a:r>
              <a:rPr lang="ru-RU" sz="2000" dirty="0"/>
              <a:t>проекте </a:t>
            </a:r>
            <a:r>
              <a:rPr lang="en-US" sz="2000" dirty="0" err="1"/>
              <a:t>NarodMon</a:t>
            </a:r>
            <a:r>
              <a:rPr lang="en-US" sz="2000" dirty="0"/>
              <a:t> </a:t>
            </a:r>
            <a:r>
              <a:rPr lang="en-US" sz="2000" dirty="0" smtClean="0"/>
              <a:t>Project</a:t>
            </a:r>
            <a:endParaRPr lang="ru-RU" sz="2000" dirty="0" smtClean="0"/>
          </a:p>
          <a:p>
            <a:pPr algn="ctr"/>
            <a:r>
              <a:rPr lang="ru-RU" sz="2000" dirty="0" smtClean="0"/>
              <a:t>«Народный </a:t>
            </a:r>
            <a:r>
              <a:rPr lang="ru-RU" sz="2000" dirty="0"/>
              <a:t>мониторинг </a:t>
            </a:r>
            <a:r>
              <a:rPr lang="ru-RU" sz="2000" dirty="0" smtClean="0"/>
              <a:t>Яндекс»(</a:t>
            </a:r>
            <a:r>
              <a:rPr lang="en-US" sz="2000" dirty="0"/>
              <a:t>http://narodmon.ru</a:t>
            </a:r>
            <a:r>
              <a:rPr lang="en-US" sz="2000" dirty="0" smtClean="0"/>
              <a:t>/</a:t>
            </a:r>
            <a:r>
              <a:rPr lang="ru-RU" sz="2000" dirty="0" smtClean="0"/>
              <a:t>)</a:t>
            </a:r>
            <a:endParaRPr lang="en-US" sz="2000" dirty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26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Предпосылки проекта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38" y="2780928"/>
            <a:ext cx="3046110" cy="202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1619508"/>
            <a:ext cx="871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Погода и здоровье человека связаны между собой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2754794"/>
            <a:ext cx="56166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Планирование </a:t>
            </a:r>
            <a:r>
              <a:rPr lang="ru-RU" dirty="0" smtClean="0"/>
              <a:t>дня метеозависимым людям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Оптимальная температура и влажность в доме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Выбор необходимой одежды для комфортного нахождения на улице и природе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Забота о садах и огородах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82360"/>
            <a:ext cx="1505669" cy="88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412347"/>
            <a:ext cx="1632244" cy="100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39552" y="2420888"/>
            <a:ext cx="8276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 smtClean="0"/>
              <a:t>Для чего нужен мониторинг погоды и состояния окружающей среды</a:t>
            </a:r>
            <a:r>
              <a:rPr lang="en-US" sz="2000" u="sng" dirty="0" smtClean="0"/>
              <a:t>:</a:t>
            </a:r>
            <a:endParaRPr lang="ru-RU" sz="2000" u="sng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92461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Обладая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бытовой метеостанцией,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 прогноз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погоды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1912" y="5301208"/>
            <a:ext cx="8483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Метеостанция, в отличии от глобальных прогнозов погоды, позволит</a:t>
            </a:r>
            <a:r>
              <a:rPr lang="en-US" dirty="0" smtClean="0"/>
              <a:t>: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более точно определять погоду </a:t>
            </a:r>
            <a:r>
              <a:rPr lang="ru-RU" dirty="0"/>
              <a:t>для каждого места </a:t>
            </a:r>
            <a:r>
              <a:rPr lang="ru-RU" dirty="0" smtClean="0"/>
              <a:t>жительства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позволит избежать неприятных капризов </a:t>
            </a:r>
            <a:r>
              <a:rPr lang="ru-RU" dirty="0" smtClean="0"/>
              <a:t>погоды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вовремя предупредить их </a:t>
            </a:r>
            <a:r>
              <a:rPr lang="ru-RU" dirty="0" smtClean="0"/>
              <a:t>последствия</a:t>
            </a:r>
            <a:endParaRPr lang="ru-RU" dirty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9069837">
            <a:off x="6794212" y="5150038"/>
            <a:ext cx="2304256" cy="1024081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спроектировать и собрать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метеостанцию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46089" y="2420888"/>
            <a:ext cx="293221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Спасибо</a:t>
            </a:r>
          </a:p>
          <a:p>
            <a:pPr algn="ctr"/>
            <a:r>
              <a:rPr lang="ru-RU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</a:t>
            </a:r>
            <a:r>
              <a:rPr lang="ru-RU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</a:t>
            </a:r>
          </a:p>
          <a:p>
            <a:pPr algn="ctr"/>
            <a:r>
              <a:rPr lang="ru-RU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8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О проекте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7504" y="410336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Проблема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</a:t>
            </a:r>
            <a:r>
              <a:rPr lang="ru-RU" dirty="0" smtClean="0"/>
              <a:t>ожно </a:t>
            </a:r>
            <a:r>
              <a:rPr lang="ru-RU" dirty="0"/>
              <a:t>ли создать метеорологические приборы самостоятельно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7037" y="472514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Гипотеза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Мы </a:t>
            </a:r>
            <a:r>
              <a:rPr lang="ru-RU" dirty="0"/>
              <a:t>полагаем, что есть возможность самостоятельно  спроектировать и сконструировать метеостанцию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6612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Цель проекта</a:t>
            </a:r>
            <a:r>
              <a:rPr lang="ru-RU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Выяснить, действительно ли есть возможность самостоятельно спроектировать домашнюю метеостанцию, а также реализовать метеорологический прибор своими </a:t>
            </a:r>
            <a:r>
              <a:rPr lang="ru-RU" dirty="0" smtClean="0"/>
              <a:t>силами</a:t>
            </a:r>
            <a:endParaRPr lang="ru-RU" dirty="0"/>
          </a:p>
        </p:txBody>
      </p:sp>
      <p:pic>
        <p:nvPicPr>
          <p:cNvPr id="6146" name="Picture 2" descr="http://static1.1.sqspcdn.com/static/f/1772656/23116138/1373935445900/idea_medium_.jpg?token=kNeBsmFxfqR9%2BHFw4Ik76utPMbg%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7036"/>
            <a:ext cx="914057" cy="1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1" y="1417037"/>
            <a:ext cx="8238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Идея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С</a:t>
            </a:r>
            <a:r>
              <a:rPr lang="ru-RU" dirty="0" smtClean="0"/>
              <a:t>амостоятельно </a:t>
            </a:r>
            <a:r>
              <a:rPr lang="ru-RU" dirty="0"/>
              <a:t>спроектировать и собрать действующую модель </a:t>
            </a:r>
            <a:r>
              <a:rPr lang="ru-RU" dirty="0" smtClean="0"/>
              <a:t>метеостанции</a:t>
            </a:r>
          </a:p>
        </p:txBody>
      </p:sp>
      <p:pic>
        <p:nvPicPr>
          <p:cNvPr id="6148" name="Picture 4" descr="http://www.departime.net/bilinclituketim/images/hedef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02" y="5733256"/>
            <a:ext cx="1015106" cy="108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037" y="2348880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Актуальность</a:t>
            </a:r>
            <a:r>
              <a:rPr lang="ru-RU" dirty="0"/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редставленные на </a:t>
            </a:r>
            <a:r>
              <a:rPr lang="ru-RU" dirty="0"/>
              <a:t>рынке домашние метеостанции не всегда могут удовлетворить запросы </a:t>
            </a:r>
            <a:r>
              <a:rPr lang="ru-RU" dirty="0" smtClean="0"/>
              <a:t>людей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Иногда, </a:t>
            </a:r>
            <a:r>
              <a:rPr lang="ru-RU" dirty="0"/>
              <a:t>чтобы получить </a:t>
            </a:r>
            <a:r>
              <a:rPr lang="ru-RU" dirty="0" smtClean="0"/>
              <a:t>необходимое </a:t>
            </a:r>
            <a:r>
              <a:rPr lang="ru-RU" dirty="0"/>
              <a:t>сочетание измеряемых параметров нужно иметь два и более </a:t>
            </a:r>
            <a:r>
              <a:rPr lang="ru-RU" dirty="0" smtClean="0"/>
              <a:t>прибора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Стоимость </a:t>
            </a:r>
            <a:r>
              <a:rPr lang="ru-RU" dirty="0"/>
              <a:t>метеостанций достаточно </a:t>
            </a:r>
            <a:r>
              <a:rPr lang="ru-RU" dirty="0" smtClean="0"/>
              <a:t>высока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6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komputer-helps.ru/img/186/increase-font-size7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375" l="6250" r="89844">
                        <a14:foregroundMark x1="49219" y1="20625" x2="56510" y2="14792"/>
                        <a14:foregroundMark x1="56510" y1="13750" x2="75521" y2="17500"/>
                        <a14:foregroundMark x1="77604" y1="17500" x2="78125" y2="2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006" y="4648345"/>
            <a:ext cx="1443993" cy="180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О проекте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3518" y="1399283"/>
            <a:ext cx="88009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Задачи проекта</a:t>
            </a:r>
            <a:r>
              <a:rPr lang="ru-RU" dirty="0"/>
              <a:t>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/>
              <a:t>Изучить теоретическую основу вопроса, а именно: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Рассмотреть </a:t>
            </a:r>
            <a:r>
              <a:rPr lang="ru-RU" dirty="0"/>
              <a:t>понятие «метеорология» и краткую историю ее развития;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Изучить </a:t>
            </a:r>
            <a:r>
              <a:rPr lang="ru-RU" dirty="0"/>
              <a:t>методы метеорологических измерений;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Рассмотреть </a:t>
            </a:r>
            <a:r>
              <a:rPr lang="ru-RU" dirty="0"/>
              <a:t>принцип действия основных метеорологических приборов;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/>
              <a:t>Провести анализ технических параметров, возможностей и недостатков представленных на рынке домашних метеостанций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/>
              <a:t>Продумать требования к проектируемому </a:t>
            </a:r>
            <a:r>
              <a:rPr lang="ru-RU" dirty="0" smtClean="0"/>
              <a:t>прибору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Проанализировать </a:t>
            </a:r>
            <a:r>
              <a:rPr lang="ru-RU" dirty="0"/>
              <a:t>возможные </a:t>
            </a:r>
            <a:r>
              <a:rPr lang="ru-RU" dirty="0" smtClean="0"/>
              <a:t>преимущества проектируемого прибора, </a:t>
            </a:r>
            <a:r>
              <a:rPr lang="ru-RU" dirty="0"/>
              <a:t>включая экономическую выгоду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/>
              <a:t>Подобрать платформу для </a:t>
            </a:r>
            <a:r>
              <a:rPr lang="ru-RU" dirty="0" smtClean="0"/>
              <a:t>реализации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Реализовать прибор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Сделать </a:t>
            </a:r>
            <a:r>
              <a:rPr lang="ru-RU" dirty="0"/>
              <a:t>выводы о результатах проекта и обозначить перспективы развития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01317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Объектом исследования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Ф</a:t>
            </a:r>
            <a:r>
              <a:rPr lang="ru-RU" dirty="0" smtClean="0"/>
              <a:t>изические </a:t>
            </a:r>
            <a:r>
              <a:rPr lang="ru-RU" dirty="0"/>
              <a:t>законы природы и технические </a:t>
            </a:r>
            <a:r>
              <a:rPr lang="ru-RU" dirty="0" smtClean="0"/>
              <a:t>устройства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3518" y="5661248"/>
            <a:ext cx="8800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Предмет исследования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</a:t>
            </a:r>
            <a:r>
              <a:rPr lang="ru-RU" dirty="0" smtClean="0"/>
              <a:t>озможность </a:t>
            </a:r>
            <a:r>
              <a:rPr lang="ru-RU" dirty="0"/>
              <a:t>самостоятельного конструирования метеорологических приборов, способных измерять, фиксировать и отображать показатели окружающей </a:t>
            </a:r>
            <a:r>
              <a:rPr lang="ru-RU" dirty="0" smtClean="0"/>
              <a:t>среды в </a:t>
            </a:r>
            <a:r>
              <a:rPr lang="ru-RU" dirty="0"/>
              <a:t>конкретной местности</a:t>
            </a:r>
          </a:p>
        </p:txBody>
      </p:sp>
    </p:spTree>
    <p:extLst>
      <p:ext uri="{BB962C8B-B14F-4D97-AF65-F5344CB8AC3E}">
        <p14:creationId xmlns:p14="http://schemas.microsoft.com/office/powerpoint/2010/main" val="6982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Метеорология. Общие </a:t>
            </a:r>
            <a:r>
              <a:rPr lang="ru-RU" dirty="0" smtClean="0"/>
              <a:t>понятия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3518" y="1399283"/>
            <a:ext cx="8800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Метеорология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- область знания о строении и свойствах земной атмосферы и совершающихся в ней физических процессах. </a:t>
            </a:r>
          </a:p>
        </p:txBody>
      </p:sp>
      <p:pic>
        <p:nvPicPr>
          <p:cNvPr id="10242" name="Picture 2" descr="http://kapitoshi.ru/wp-content/uploads/2014/11/6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9" l="55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132856"/>
            <a:ext cx="1119059" cy="18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s2.mzstatic.com/image/thumb/Purple6/v4/d5/a8/93/d5a893a9-bdfb-eb93-71fc-f82f75ab02ce/mzl.medrbwge.png/0x0ss-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261815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lh6.ggpht.com/sc-ctxHi2MADuy7Z7l55eVglwiqhkDMK0jkEqsklMEXIafpPMNXnfW5krS1envBt85w=w3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333" y1="22000" x2="8333" y2="22000"/>
                        <a14:foregroundMark x1="6667" y1="42000" x2="6667" y2="42000"/>
                        <a14:foregroundMark x1="17000" y1="40333" x2="17000" y2="40333"/>
                        <a14:foregroundMark x1="85333" y1="36333" x2="85333" y2="36333"/>
                        <a14:foregroundMark x1="94667" y1="46333" x2="94667" y2="4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11" y="4593328"/>
            <a:ext cx="1644774" cy="16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dpc2.ftcdn.net/jpg/00/32/51/05/500_F_32510500_MknlE75i8VDD86M6yz0GXrEMmdYvB8tO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67" b="94400" l="10000" r="90000">
                        <a14:foregroundMark x1="14000" y1="22400" x2="35000" y2="11467"/>
                        <a14:foregroundMark x1="15400" y1="26667" x2="36400" y2="37600"/>
                        <a14:foregroundMark x1="17400" y1="22933" x2="34000" y2="22400"/>
                        <a14:foregroundMark x1="19200" y1="24533" x2="35200" y2="26667"/>
                        <a14:foregroundMark x1="16800" y1="25333" x2="34400" y2="2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9368"/>
          <a:stretch/>
        </p:blipFill>
        <p:spPr bwMode="auto">
          <a:xfrm>
            <a:off x="7237970" y="4904105"/>
            <a:ext cx="1726518" cy="16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708920"/>
            <a:ext cx="3345437" cy="27067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  состояния   атмосферы  </a:t>
            </a:r>
            <a:endParaRPr lang="ru-RU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7205" y="2348880"/>
            <a:ext cx="162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Температура</a:t>
            </a:r>
            <a:endParaRPr lang="ru-RU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6" y="242262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Атмосферное давление</a:t>
            </a:r>
            <a:endParaRPr lang="ru-RU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5758756" y="5245399"/>
            <a:ext cx="1693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Скорость и направление ветра</a:t>
            </a:r>
            <a:endParaRPr lang="ru-RU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1979625" y="5446965"/>
            <a:ext cx="230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Плотность и влажность воздуха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6981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Методы </a:t>
            </a:r>
            <a:r>
              <a:rPr lang="ru-RU" dirty="0" err="1" smtClean="0"/>
              <a:t>метеоизмерений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137933"/>
            <a:ext cx="1567672" cy="169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226" y="1383953"/>
            <a:ext cx="2723957" cy="165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032" y="5003753"/>
            <a:ext cx="2696151" cy="166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9644" y="1434029"/>
            <a:ext cx="2634554" cy="1607400"/>
          </a:xfrm>
          <a:prstGeom prst="rect">
            <a:avLst/>
          </a:prstGeom>
          <a:noFill/>
        </p:spPr>
      </p:pic>
      <p:pic>
        <p:nvPicPr>
          <p:cNvPr id="25" name="Рисунок 2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226" y="3111278"/>
            <a:ext cx="2723957" cy="1746447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67030929"/>
              </p:ext>
            </p:extLst>
          </p:nvPr>
        </p:nvGraphicFramePr>
        <p:xfrm>
          <a:off x="69114" y="1294527"/>
          <a:ext cx="3422766" cy="556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" name="Рисунок 29" descr="http://www.ap-st.ru/images/uploads/images/26=roskosmos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164" y="5003753"/>
            <a:ext cx="2619324" cy="166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639293" y="3426163"/>
            <a:ext cx="1705486" cy="1104324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3656626" y="1499296"/>
            <a:ext cx="43889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3" name="Овал 32"/>
          <p:cNvSpPr/>
          <p:nvPr/>
        </p:nvSpPr>
        <p:spPr>
          <a:xfrm>
            <a:off x="6488175" y="1513453"/>
            <a:ext cx="43889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34" name="Овал 33"/>
          <p:cNvSpPr/>
          <p:nvPr/>
        </p:nvSpPr>
        <p:spPr>
          <a:xfrm>
            <a:off x="7740352" y="4282667"/>
            <a:ext cx="43889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35" name="Овал 34"/>
          <p:cNvSpPr/>
          <p:nvPr/>
        </p:nvSpPr>
        <p:spPr>
          <a:xfrm>
            <a:off x="3532032" y="6165304"/>
            <a:ext cx="43889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36" name="Овал 35"/>
          <p:cNvSpPr/>
          <p:nvPr/>
        </p:nvSpPr>
        <p:spPr>
          <a:xfrm>
            <a:off x="8467351" y="6167611"/>
            <a:ext cx="43889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37" name="Овал 36"/>
          <p:cNvSpPr/>
          <p:nvPr/>
        </p:nvSpPr>
        <p:spPr>
          <a:xfrm>
            <a:off x="3532032" y="4282667"/>
            <a:ext cx="43889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112824" y="3838076"/>
            <a:ext cx="2781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Зондирование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27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Метеоприборы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402" y="4503326"/>
            <a:ext cx="3034094" cy="2116638"/>
          </a:xfrm>
          <a:prstGeom prst="rect">
            <a:avLst/>
          </a:prstGeom>
          <a:noFill/>
        </p:spPr>
      </p:pic>
      <p:pic>
        <p:nvPicPr>
          <p:cNvPr id="23" name="Рисунок 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8972" y="1749268"/>
            <a:ext cx="1584176" cy="2285757"/>
          </a:xfrm>
          <a:prstGeom prst="rect">
            <a:avLst/>
          </a:prstGeom>
          <a:noFill/>
        </p:spPr>
      </p:pic>
      <p:pic>
        <p:nvPicPr>
          <p:cNvPr id="24" name="Рисунок 23" descr="http://konspekta.net/studopediainfo/baza1/440300017558.files/image065.pn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0285" y="4293096"/>
            <a:ext cx="1584176" cy="2327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16" y="4503326"/>
            <a:ext cx="2988180" cy="2116637"/>
          </a:xfrm>
          <a:prstGeom prst="rect">
            <a:avLst/>
          </a:prstGeom>
          <a:noFill/>
        </p:spPr>
      </p:pic>
      <p:pic>
        <p:nvPicPr>
          <p:cNvPr id="27" name="Рисунок 2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402" y="1764201"/>
            <a:ext cx="3034094" cy="2270824"/>
          </a:xfrm>
          <a:prstGeom prst="rect">
            <a:avLst/>
          </a:prstGeom>
          <a:noFill/>
        </p:spPr>
      </p:pic>
      <p:pic>
        <p:nvPicPr>
          <p:cNvPr id="28" name="Рисунок 27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101" y="1749268"/>
            <a:ext cx="3034094" cy="228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1" y="1412776"/>
            <a:ext cx="3681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</a:rPr>
              <a:t>Температура (термометр, термограф)</a:t>
            </a:r>
            <a:endParaRPr lang="ru-RU" sz="16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9386" y="1412776"/>
            <a:ext cx="3199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</a:rPr>
              <a:t>Давления (барометр, барограф)</a:t>
            </a:r>
            <a:endParaRPr lang="ru-RU" sz="16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443" y="4242574"/>
            <a:ext cx="3446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</a:rPr>
              <a:t>Влажность (гигрометр, гигрограф)</a:t>
            </a:r>
            <a:endParaRPr lang="ru-RU" sz="16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67119" y="4170566"/>
            <a:ext cx="272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</a:rPr>
              <a:t>Освещенность (гелиограф)</a:t>
            </a:r>
            <a:endParaRPr lang="ru-RU" sz="16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9792" y="6525344"/>
            <a:ext cx="3536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</a:rPr>
              <a:t>Осадки (плювиометр, плювиограф)</a:t>
            </a:r>
            <a:endParaRPr lang="ru-RU" sz="16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85378" y="1419251"/>
            <a:ext cx="1931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</a:rPr>
              <a:t>Ветер (анемометр)</a:t>
            </a:r>
            <a:endParaRPr lang="ru-RU" sz="16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Домашние метеостанции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05986"/>
              </p:ext>
            </p:extLst>
          </p:nvPr>
        </p:nvGraphicFramePr>
        <p:xfrm>
          <a:off x="323528" y="1484784"/>
          <a:ext cx="8424648" cy="48395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4"/>
                <a:gridCol w="1800200"/>
                <a:gridCol w="792088"/>
                <a:gridCol w="1944216"/>
                <a:gridCol w="1800000"/>
                <a:gridCol w="792000"/>
              </a:tblGrid>
              <a:tr h="35778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</a:tr>
              <a:tr h="35432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0"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Oregon</a:t>
                      </a: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</a:t>
                      </a: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BAR801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</a:t>
                      </a:r>
                      <a:r>
                        <a:rPr lang="ru-RU" sz="1400" baseline="0" dirty="0" smtClean="0"/>
                        <a:t> 400</a:t>
                      </a:r>
                      <a:endParaRPr lang="ru-RU" sz="1400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HAMA EWS-440</a:t>
                      </a:r>
                      <a:endParaRPr lang="ru-RU" sz="1400" b="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ru-RU" sz="1400" b="0" dirty="0" smtClean="0"/>
                        <a:t>5 270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163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Компании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Hama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представляет широкий выбор метеостанций. </a:t>
                      </a:r>
                      <a:endParaRPr lang="ru-RU" sz="1200" b="0" dirty="0"/>
                    </a:p>
                  </a:txBody>
                  <a:tcPr>
                    <a:lnL w="12700" cmpd="sng">
                      <a:noFill/>
                    </a:lnL>
                    <a:solidFill>
                      <a:srgbClr val="E7F7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Компания выпускает самую широкую линейку домашних метеостанций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F7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352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Crosse</a:t>
                      </a: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WS9057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4 415</a:t>
                      </a:r>
                      <a:endParaRPr lang="ru-RU" sz="1400" dirty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CCEEF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VITEK VT-6401</a:t>
                      </a:r>
                      <a:endParaRPr lang="ru-RU" sz="1400" b="0" dirty="0"/>
                    </a:p>
                  </a:txBody>
                  <a:tcPr>
                    <a:lnL w="12700" cmpd="sng">
                      <a:noFill/>
                    </a:lnL>
                    <a:solidFill>
                      <a:srgbClr val="CC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ru-RU" sz="1400" b="0" dirty="0" smtClean="0"/>
                        <a:t>3 150</a:t>
                      </a:r>
                      <a:endParaRPr lang="ru-RU" sz="1400" b="0" dirty="0"/>
                    </a:p>
                  </a:txBody>
                  <a:tcPr anchor="ctr">
                    <a:solidFill>
                      <a:srgbClr val="CCEEF1"/>
                    </a:solidFill>
                  </a:tcPr>
                </a:tc>
              </a:tr>
              <a:tr h="1005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Бренд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Crosse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представляет около десятка домашних и профессиональных моделей метеостанций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F7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Компания VITEK выпускает большое количество недорогой бытовой техники, среди которой есть и метеостанции.</a:t>
                      </a:r>
                      <a:endParaRPr lang="ru-RU" sz="1200" b="0" dirty="0"/>
                    </a:p>
                  </a:txBody>
                  <a:tcPr>
                    <a:lnL w="12700" cmpd="sng">
                      <a:noFill/>
                    </a:lnL>
                    <a:solidFill>
                      <a:srgbClr val="E7F7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0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Ea2 EN209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E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5 530</a:t>
                      </a:r>
                      <a:endParaRPr lang="ru-RU" sz="1400" dirty="0"/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CCEEF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0"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Uniel</a:t>
                      </a: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UTV-64</a:t>
                      </a:r>
                      <a:endParaRPr lang="ru-RU" sz="1400" b="0" dirty="0"/>
                    </a:p>
                  </a:txBody>
                  <a:tcPr>
                    <a:lnL w="12700" cmpd="sng">
                      <a:noFill/>
                    </a:lnL>
                    <a:solidFill>
                      <a:srgbClr val="CCEE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ru-RU" sz="1400" b="0" dirty="0" smtClean="0"/>
                        <a:t>3 504</a:t>
                      </a:r>
                      <a:endParaRPr lang="ru-RU" sz="1400" b="0" dirty="0"/>
                    </a:p>
                  </a:txBody>
                  <a:tcPr anchor="ctr">
                    <a:solidFill>
                      <a:srgbClr val="CCEEF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Компании Eа2 специализируется исключительно на метеостанциях</a:t>
                      </a:r>
                      <a:endParaRPr lang="ru-RU" sz="1200" b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F7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Была выбрана модель UTV-64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img.sotmarket.ru/img/tsifrovye_meteostantsii/oregon/oregon-scientific-bar801-0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440" y="2108906"/>
            <a:ext cx="1020612" cy="95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grosbill.com/imagesproduitnew/imagesgallery/zoom/1589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2473"/>
            <a:ext cx="1267821" cy="95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st.ulmart.ru/p/big/62/6204/6204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95" y="4942261"/>
            <a:ext cx="950866" cy="95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tehnosklad.com/8e/984718/563c4c384a07f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059383"/>
            <a:ext cx="1683643" cy="9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axidom.ru/upload/iblock/a40/a40da2ff74fc856e96ad18683ed9042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646" y="3502101"/>
            <a:ext cx="1268317" cy="9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320" y="4942261"/>
            <a:ext cx="948968" cy="95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Характеристики домашних метеостанций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912" y="1340768"/>
            <a:ext cx="856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58102"/>
              </p:ext>
            </p:extLst>
          </p:nvPr>
        </p:nvGraphicFramePr>
        <p:xfrm>
          <a:off x="179510" y="1628800"/>
          <a:ext cx="8712967" cy="4835022"/>
        </p:xfrm>
        <a:graphic>
          <a:graphicData uri="http://schemas.openxmlformats.org/drawingml/2006/table">
            <a:tbl>
              <a:tblPr/>
              <a:tblGrid>
                <a:gridCol w="1696735"/>
                <a:gridCol w="1169372"/>
                <a:gridCol w="1169372"/>
                <a:gridCol w="1169372"/>
                <a:gridCol w="1169372"/>
                <a:gridCol w="1169372"/>
                <a:gridCol w="1169372"/>
              </a:tblGrid>
              <a:tr h="403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Параметр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Oregon Scientific BAR801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La Crosse WS9057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Ea2 EN209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HAMA EWS-440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VITEK VT-6401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Uniel UTV-64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Измерение темп-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ры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помещении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Измерение темп-ры вне помещения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Измерение влаж-ти в помещении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Измерение влаж-ти вне помещения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Измерение атмосферного давления 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Диапазон показателей темп-ры в помещении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-5°C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+50°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-9.9ºC до +59.9ºC с точностью 0.1°C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-9.9ºC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+50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ºC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-5°C до +50°C с точностью 0.1°C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0ºC до +50ºC с точностью 0.1°C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0ºC до +50ºC с точностью 0.1°C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Диапазон показателей темп-ры вне помещения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-40°C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+60°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-39.9ºC до +59.9ºC с точностью 0.1°C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-40°C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+50°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-10°C до +60°C с точностью 0.1°C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-20ºC до +60ºC с точностью 0.1°C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-40ºC до +60ºC с точностью 0.1°C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Диапазон показателей влаж-ти в помещении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20% до 95% с точностью 1%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20% до 99%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20% до 80% с точностью 1%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20% до 99% с точностью 1%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20% до 99% с точностью 1%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Диапазон показателей влаж-ти вне помещения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1% до 99% с точностью 1%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20% до 99%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30% до 80% с точностью 1%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20% до 99% с точностью 1%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20% до 99% с точностью 1%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88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Часы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1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Интерфейс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USB 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01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Подключение к интернету </a:t>
                      </a:r>
                    </a:p>
                  </a:txBody>
                  <a:tcPr marL="8121" marR="8121" marT="812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2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1920</TotalTime>
  <Words>1157</Words>
  <Application>Microsoft Office PowerPoint</Application>
  <PresentationFormat>Экран (4:3)</PresentationFormat>
  <Paragraphs>323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Погода в доме и не только в нем…  Создание многофункционального модульного прибора для метеорологических наблюдений</vt:lpstr>
      <vt:lpstr>Предпосылки проекта</vt:lpstr>
      <vt:lpstr>О проекте</vt:lpstr>
      <vt:lpstr>О проекте</vt:lpstr>
      <vt:lpstr>Метеорология. Общие понятия</vt:lpstr>
      <vt:lpstr>Методы метеоизмерений</vt:lpstr>
      <vt:lpstr>Метеоприборы</vt:lpstr>
      <vt:lpstr>Домашние метеостанции</vt:lpstr>
      <vt:lpstr>Характеристики домашних метеостанций</vt:lpstr>
      <vt:lpstr>Основные функции метеостанции</vt:lpstr>
      <vt:lpstr>Аппаратно-программная платформа метеостанции</vt:lpstr>
      <vt:lpstr>Компоненты метеостанции</vt:lpstr>
      <vt:lpstr>Компоненты метеостанции</vt:lpstr>
      <vt:lpstr>Макетная схема</vt:lpstr>
      <vt:lpstr>Электрическая схема</vt:lpstr>
      <vt:lpstr>Стоимость метеостанции</vt:lpstr>
      <vt:lpstr>Результаты</vt:lpstr>
      <vt:lpstr>Преимущества</vt:lpstr>
      <vt:lpstr>Перспективы развития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Погода в доме и не только в нем…  Создание многофункционального модульного прибора для метеорологических наблюдений</dc:title>
  <dc:creator>Igor</dc:creator>
  <cp:lastModifiedBy>Yakimova Mariya</cp:lastModifiedBy>
  <cp:revision>64</cp:revision>
  <dcterms:created xsi:type="dcterms:W3CDTF">2016-02-27T14:51:45Z</dcterms:created>
  <dcterms:modified xsi:type="dcterms:W3CDTF">2016-03-09T08:01:21Z</dcterms:modified>
</cp:coreProperties>
</file>